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53"/>
  </p:handoutMasterIdLst>
  <p:sldIdLst>
    <p:sldId id="256" r:id="rId4"/>
    <p:sldId id="257" r:id="rId6"/>
    <p:sldId id="259" r:id="rId7"/>
    <p:sldId id="262" r:id="rId8"/>
    <p:sldId id="265" r:id="rId9"/>
    <p:sldId id="263" r:id="rId10"/>
    <p:sldId id="266" r:id="rId11"/>
    <p:sldId id="268" r:id="rId12"/>
    <p:sldId id="269" r:id="rId13"/>
    <p:sldId id="260" r:id="rId14"/>
    <p:sldId id="291" r:id="rId15"/>
    <p:sldId id="271" r:id="rId16"/>
    <p:sldId id="345" r:id="rId17"/>
    <p:sldId id="346" r:id="rId18"/>
    <p:sldId id="347" r:id="rId19"/>
    <p:sldId id="348" r:id="rId20"/>
    <p:sldId id="349" r:id="rId21"/>
    <p:sldId id="350" r:id="rId22"/>
    <p:sldId id="351" r:id="rId23"/>
    <p:sldId id="402" r:id="rId24"/>
    <p:sldId id="317" r:id="rId25"/>
    <p:sldId id="318" r:id="rId26"/>
    <p:sldId id="320" r:id="rId27"/>
    <p:sldId id="319" r:id="rId28"/>
    <p:sldId id="336" r:id="rId29"/>
    <p:sldId id="379" r:id="rId30"/>
    <p:sldId id="270" r:id="rId31"/>
    <p:sldId id="338" r:id="rId32"/>
    <p:sldId id="339" r:id="rId33"/>
    <p:sldId id="340" r:id="rId34"/>
    <p:sldId id="341" r:id="rId35"/>
    <p:sldId id="342" r:id="rId36"/>
    <p:sldId id="343" r:id="rId37"/>
    <p:sldId id="344" r:id="rId38"/>
    <p:sldId id="272" r:id="rId39"/>
    <p:sldId id="273" r:id="rId40"/>
    <p:sldId id="276" r:id="rId41"/>
    <p:sldId id="274" r:id="rId42"/>
    <p:sldId id="307" r:id="rId43"/>
    <p:sldId id="275" r:id="rId44"/>
    <p:sldId id="283" r:id="rId45"/>
    <p:sldId id="277" r:id="rId46"/>
    <p:sldId id="278" r:id="rId47"/>
    <p:sldId id="282" r:id="rId48"/>
    <p:sldId id="280" r:id="rId49"/>
    <p:sldId id="281" r:id="rId50"/>
    <p:sldId id="284" r:id="rId51"/>
    <p:sldId id="337"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slideLayout" Target="../slideLayouts/slideLayout2.xml"/><Relationship Id="rId10" Type="http://schemas.openxmlformats.org/officeDocument/2006/relationships/image" Target="../media/image22.png"/><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notesSlide" Target="../notesSlides/notesSlide4.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43.xml"/><Relationship Id="rId1" Type="http://schemas.openxmlformats.org/officeDocument/2006/relationships/tags" Target="../tags/tag63.xml"/></Relationships>
</file>

<file path=ppt/slides/_rels/slide2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notesSlide" Target="../notesSlides/notesSlide5.xml"/><Relationship Id="rId16" Type="http://schemas.openxmlformats.org/officeDocument/2006/relationships/slideLayout" Target="../slideLayouts/slideLayout2.xml"/><Relationship Id="rId15" Type="http://schemas.openxmlformats.org/officeDocument/2006/relationships/image" Target="../media/image27.png"/><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slide" Target="slide43.xml"/><Relationship Id="rId1" Type="http://schemas.openxmlformats.org/officeDocument/2006/relationships/tags" Target="../tags/tag67.xml"/></Relationships>
</file>

<file path=ppt/slides/_rels/slide22.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9" Type="http://schemas.openxmlformats.org/officeDocument/2006/relationships/notesSlide" Target="../notesSlides/notesSlide6.xml"/><Relationship Id="rId18" Type="http://schemas.openxmlformats.org/officeDocument/2006/relationships/slideLayout" Target="../slideLayouts/slideLayout2.xml"/><Relationship Id="rId17" Type="http://schemas.openxmlformats.org/officeDocument/2006/relationships/image" Target="../media/image33.png"/><Relationship Id="rId16" Type="http://schemas.openxmlformats.org/officeDocument/2006/relationships/image" Target="../media/image32.png"/><Relationship Id="rId15" Type="http://schemas.openxmlformats.org/officeDocument/2006/relationships/image" Target="../media/image31.png"/><Relationship Id="rId14" Type="http://schemas.openxmlformats.org/officeDocument/2006/relationships/image" Target="../media/image30.png"/><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23.png"/><Relationship Id="rId10" Type="http://schemas.openxmlformats.org/officeDocument/2006/relationships/slide" Target="slide42.xml"/><Relationship Id="rId1" Type="http://schemas.openxmlformats.org/officeDocument/2006/relationships/tags" Target="../tags/tag71.xml"/></Relationships>
</file>

<file path=ppt/slides/_rels/slide23.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7" Type="http://schemas.openxmlformats.org/officeDocument/2006/relationships/notesSlide" Target="../notesSlides/notesSlide7.xml"/><Relationship Id="rId16" Type="http://schemas.openxmlformats.org/officeDocument/2006/relationships/slideLayout" Target="../slideLayouts/slideLayout2.xml"/><Relationship Id="rId15" Type="http://schemas.openxmlformats.org/officeDocument/2006/relationships/image" Target="../media/image39.png"/><Relationship Id="rId14"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tags" Target="../tags/tag75.xml"/></Relationships>
</file>

<file path=ppt/slides/_rels/slide24.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5" Type="http://schemas.openxmlformats.org/officeDocument/2006/relationships/notesSlide" Target="../notesSlides/notesSlide8.xml"/><Relationship Id="rId14" Type="http://schemas.openxmlformats.org/officeDocument/2006/relationships/slideLayout" Target="../slideLayouts/slideLayout2.xml"/><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7" Type="http://schemas.openxmlformats.org/officeDocument/2006/relationships/notesSlide" Target="../notesSlides/notesSlide9.xml"/><Relationship Id="rId16" Type="http://schemas.openxmlformats.org/officeDocument/2006/relationships/slideLayout" Target="../slideLayouts/slideLayout2.xml"/><Relationship Id="rId15" Type="http://schemas.openxmlformats.org/officeDocument/2006/relationships/image" Target="../media/image49.png"/><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tags" Target="../tags/tag83.xml"/></Relationships>
</file>

<file path=ppt/slides/_rels/slide26.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4" Type="http://schemas.openxmlformats.org/officeDocument/2006/relationships/notesSlide" Target="../notesSlides/notesSlide10.xml"/><Relationship Id="rId13" Type="http://schemas.openxmlformats.org/officeDocument/2006/relationships/slideLayout" Target="../slideLayouts/slideLayout2.xml"/><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tags" Target="../tags/tag87.xml"/></Relationships>
</file>

<file path=ppt/slides/_rels/slide27.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44.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2.xml"/><Relationship Id="rId11" Type="http://schemas.openxmlformats.org/officeDocument/2006/relationships/slideLayout" Target="../slideLayouts/slideLayout1.xml"/><Relationship Id="rId10" Type="http://schemas.openxmlformats.org/officeDocument/2006/relationships/tags" Target="../tags/tag98.xml"/><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8.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jpe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8.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8.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42.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26.xml"/><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3.png"/><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png"/><Relationship Id="rId7" Type="http://schemas.openxmlformats.org/officeDocument/2006/relationships/image" Target="../media/image64.png"/><Relationship Id="rId6" Type="http://schemas.openxmlformats.org/officeDocument/2006/relationships/slide" Target="slide27.xml"/><Relationship Id="rId5" Type="http://schemas.openxmlformats.org/officeDocument/2006/relationships/image" Target="../media/image8.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0" Type="http://schemas.openxmlformats.org/officeDocument/2006/relationships/notesSlide" Target="../notesSlides/notesSlide16.xml"/><Relationship Id="rId1" Type="http://schemas.openxmlformats.org/officeDocument/2006/relationships/tags" Target="../tags/tag131.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8.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8.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8.pn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09090"/>
            <a:ext cx="6198870" cy="5170805"/>
          </a:xfrm>
          <a:prstGeom prst="rect">
            <a:avLst/>
          </a:prstGeom>
        </p:spPr>
        <p:txBody>
          <a:bodyPr vert="horz" wrap="square" lIns="0" tIns="0" rIns="0" bIns="0">
            <a:spAutoFit/>
          </a:bodyPr>
          <a:lstStyle/>
          <a:p>
            <a:pPr>
              <a:lnSpc>
                <a:spcPct val="150000"/>
              </a:lnSpc>
            </a:pPr>
            <a:r>
              <a:rPr lang="en-US" altLang="zh-CN" sz="1400" dirty="0">
                <a:cs typeface="+mn-ea"/>
                <a:sym typeface="+mn-lt"/>
              </a:rPr>
              <a:t>common_line: </a:t>
            </a:r>
            <a:r>
              <a:rPr lang="zh-CN" altLang="en-US" sz="1400" dirty="0">
                <a:cs typeface="+mn-ea"/>
                <a:sym typeface="+mn-lt"/>
              </a:rPr>
              <a:t>分割线</a:t>
            </a:r>
            <a:endParaRPr lang="zh-CN" altLang="en-US" sz="1400" dirty="0">
              <a:cs typeface="+mn-ea"/>
              <a:sym typeface="+mn-lt"/>
            </a:endParaRPr>
          </a:p>
          <a:p>
            <a:pPr>
              <a:lnSpc>
                <a:spcPct val="150000"/>
              </a:lnSpc>
            </a:pPr>
            <a:r>
              <a:rPr lang="zh-CN" altLang="en-US" sz="1400" dirty="0">
                <a:cs typeface="+mn-ea"/>
                <a:sym typeface="+mn-lt"/>
              </a:rPr>
              <a:t>custom_bottom_dialog：底部弹窗组件</a:t>
            </a:r>
            <a:endParaRPr lang="zh-CN" altLang="en-US" sz="1400" dirty="0">
              <a:cs typeface="+mn-ea"/>
              <a:sym typeface="+mn-lt"/>
            </a:endParaRPr>
          </a:p>
          <a:p>
            <a:pPr>
              <a:lnSpc>
                <a:spcPct val="150000"/>
              </a:lnSpc>
            </a:pPr>
            <a:r>
              <a:rPr lang="zh-CN" altLang="en-US" sz="1400" dirty="0">
                <a:cs typeface="+mn-ea"/>
                <a:sym typeface="+mn-lt"/>
              </a:rPr>
              <a:t>custom_network_image：带缓存功能的图片加载组件</a:t>
            </a:r>
            <a:endParaRPr lang="zh-CN" altLang="en-US" sz="1400" dirty="0">
              <a:cs typeface="+mn-ea"/>
              <a:sym typeface="+mn-lt"/>
            </a:endParaRPr>
          </a:p>
          <a:p>
            <a:pPr>
              <a:lnSpc>
                <a:spcPct val="150000"/>
              </a:lnSpc>
            </a:pPr>
            <a:r>
              <a:rPr lang="zh-CN" altLang="en-US" sz="1400" dirty="0">
                <a:cs typeface="+mn-ea"/>
                <a:sym typeface="+mn-lt"/>
              </a:rPr>
              <a:t>empty_data_widget：空数据视图</a:t>
            </a:r>
            <a:endParaRPr lang="zh-CN" altLang="en-US" sz="1400" dirty="0">
              <a:cs typeface="+mn-ea"/>
              <a:sym typeface="+mn-lt"/>
            </a:endParaRPr>
          </a:p>
          <a:p>
            <a:pPr>
              <a:lnSpc>
                <a:spcPct val="150000"/>
              </a:lnSpc>
            </a:pPr>
            <a:r>
              <a:rPr lang="zh-CN" altLang="en-US" sz="1400" dirty="0">
                <a:cs typeface="+mn-ea"/>
                <a:sym typeface="+mn-lt"/>
              </a:rPr>
              <a:t>operate_gesture_widget：自定义直线视图</a:t>
            </a:r>
            <a:endParaRPr lang="zh-CN" altLang="en-US" sz="1400" dirty="0">
              <a:cs typeface="+mn-ea"/>
              <a:sym typeface="+mn-lt"/>
            </a:endParaRPr>
          </a:p>
          <a:p>
            <a:pPr>
              <a:lnSpc>
                <a:spcPct val="150000"/>
              </a:lnSpc>
            </a:pPr>
            <a:r>
              <a:rPr lang="zh-CN" altLang="en-US" sz="1400" dirty="0">
                <a:cs typeface="+mn-ea"/>
                <a:sym typeface="+mn-lt"/>
              </a:rPr>
              <a:t>switch_type_widget</a:t>
            </a:r>
            <a:r>
              <a:rPr lang="en-US" altLang="zh-CN" sz="1400" dirty="0">
                <a:cs typeface="+mn-ea"/>
                <a:sym typeface="+mn-lt"/>
              </a:rPr>
              <a:t>:  </a:t>
            </a:r>
            <a:r>
              <a:rPr lang="zh-CN" altLang="en-US" sz="1400" dirty="0">
                <a:cs typeface="+mn-ea"/>
                <a:sym typeface="+mn-lt"/>
              </a:rPr>
              <a:t>自定义二选一选项视图</a:t>
            </a:r>
            <a:endParaRPr lang="zh-CN" altLang="en-US" sz="1400" dirty="0">
              <a:cs typeface="+mn-ea"/>
              <a:sym typeface="+mn-lt"/>
            </a:endParaRPr>
          </a:p>
          <a:p>
            <a:pPr>
              <a:lnSpc>
                <a:spcPct val="150000"/>
              </a:lnSpc>
            </a:pPr>
            <a:r>
              <a:rPr sz="1400" dirty="0">
                <a:cs typeface="+mn-ea"/>
                <a:sym typeface="+mn-lt"/>
              </a:rPr>
              <a:t>custom_progress</a:t>
            </a:r>
            <a:r>
              <a:rPr lang="zh-CN" altLang="en-US" sz="1400" dirty="0">
                <a:cs typeface="+mn-ea"/>
                <a:sym typeface="+mn-lt"/>
              </a:rPr>
              <a:t>：进度条</a:t>
            </a:r>
            <a:endParaRPr lang="zh-CN" altLang="en-US" sz="1400" dirty="0">
              <a:cs typeface="+mn-ea"/>
              <a:sym typeface="+mn-lt"/>
            </a:endParaRPr>
          </a:p>
          <a:p>
            <a:pPr>
              <a:lnSpc>
                <a:spcPct val="150000"/>
              </a:lnSpc>
            </a:pPr>
            <a:r>
              <a:rPr lang="zh-CN" altLang="en-US" sz="1400" dirty="0">
                <a:cs typeface="+mn-ea"/>
                <a:sym typeface="+mn-lt"/>
              </a:rPr>
              <a:t>image_text_checkbox：图文选择框</a:t>
            </a:r>
            <a:endParaRPr lang="zh-CN" altLang="en-US" sz="1400" dirty="0">
              <a:cs typeface="+mn-ea"/>
              <a:sym typeface="+mn-lt"/>
            </a:endParaRPr>
          </a:p>
          <a:p>
            <a:pPr>
              <a:lnSpc>
                <a:spcPct val="150000"/>
              </a:lnSpc>
            </a:pPr>
            <a:r>
              <a:rPr lang="zh-CN" altLang="en-US" sz="1400" dirty="0">
                <a:cs typeface="+mn-ea"/>
                <a:sym typeface="+mn-lt"/>
              </a:rPr>
              <a:t>dialog</a:t>
            </a:r>
            <a:r>
              <a:rPr lang="en-US" altLang="zh-CN" sz="1400" dirty="0">
                <a:cs typeface="+mn-ea"/>
                <a:sym typeface="+mn-lt"/>
              </a:rPr>
              <a:t>(info&amp;image)</a:t>
            </a:r>
            <a:r>
              <a:rPr lang="zh-CN" altLang="en-US" sz="1400" dirty="0">
                <a:cs typeface="+mn-ea"/>
                <a:sym typeface="+mn-lt"/>
              </a:rPr>
              <a:t>：对话弹窗组件</a:t>
            </a:r>
            <a:endParaRPr lang="zh-CN" altLang="en-US" sz="1400" dirty="0">
              <a:cs typeface="+mn-ea"/>
              <a:sym typeface="+mn-lt"/>
            </a:endParaRPr>
          </a:p>
          <a:p>
            <a:pPr>
              <a:lnSpc>
                <a:spcPct val="150000"/>
              </a:lnSpc>
            </a:pPr>
            <a:r>
              <a:rPr sz="1400" dirty="0">
                <a:cs typeface="+mn-ea"/>
                <a:sym typeface="+mn-lt"/>
              </a:rPr>
              <a:t>appbar</a:t>
            </a:r>
            <a:r>
              <a:rPr lang="zh-CN" altLang="en-US" sz="1400" dirty="0">
                <a:cs typeface="+mn-ea"/>
                <a:sym typeface="+mn-lt"/>
              </a:rPr>
              <a:t>：App导航栏</a:t>
            </a:r>
            <a:endParaRPr lang="zh-CN" altLang="en-US" sz="1400" dirty="0">
              <a:cs typeface="+mn-ea"/>
              <a:sym typeface="+mn-lt"/>
            </a:endParaRPr>
          </a:p>
          <a:p>
            <a:pPr>
              <a:lnSpc>
                <a:spcPct val="150000"/>
              </a:lnSpc>
            </a:pPr>
            <a:r>
              <a:rPr lang="zh-CN" altLang="en-US" sz="1400" dirty="0">
                <a:cs typeface="+mn-ea"/>
                <a:sym typeface="+mn-lt"/>
              </a:rPr>
              <a:t>custom_tab_item：标签栏</a:t>
            </a:r>
            <a:r>
              <a:rPr lang="en-US" altLang="zh-CN" sz="1400" dirty="0">
                <a:cs typeface="+mn-ea"/>
                <a:sym typeface="+mn-lt"/>
              </a:rPr>
              <a:t>item</a:t>
            </a:r>
            <a:endParaRPr lang="en-US" altLang="zh-CN" sz="1400" dirty="0">
              <a:cs typeface="+mn-ea"/>
              <a:sym typeface="+mn-lt"/>
            </a:endParaRPr>
          </a:p>
          <a:p>
            <a:pPr>
              <a:lnSpc>
                <a:spcPct val="150000"/>
              </a:lnSpc>
            </a:pPr>
            <a:r>
              <a:rPr lang="zh-CN" altLang="en-US" sz="1400" dirty="0">
                <a:cs typeface="+mn-ea"/>
                <a:sym typeface="+mn-lt"/>
              </a:rPr>
              <a:t>dots_indicator：加载指示点</a:t>
            </a:r>
            <a:endParaRPr lang="zh-CN" altLang="en-US" sz="1400" dirty="0">
              <a:cs typeface="+mn-ea"/>
              <a:sym typeface="+mn-lt"/>
            </a:endParaRPr>
          </a:p>
          <a:p>
            <a:pPr>
              <a:lnSpc>
                <a:spcPct val="150000"/>
              </a:lnSpc>
            </a:pPr>
            <a:r>
              <a:rPr lang="zh-CN" altLang="en-US" sz="1400" dirty="0">
                <a:cs typeface="+mn-ea"/>
                <a:sym typeface="+mn-lt"/>
              </a:rPr>
              <a:t>loading_view：加载视图</a:t>
            </a:r>
            <a:endParaRPr lang="zh-CN" altLang="en-US" sz="1400" dirty="0">
              <a:cs typeface="+mn-ea"/>
              <a:sym typeface="+mn-lt"/>
            </a:endParaRPr>
          </a:p>
          <a:p>
            <a:pPr>
              <a:lnSpc>
                <a:spcPct val="150000"/>
              </a:lnSpc>
            </a:pPr>
            <a:r>
              <a:rPr sz="1400" dirty="0">
                <a:cs typeface="+mn-ea"/>
                <a:sym typeface="+mn-lt"/>
              </a:rPr>
              <a:t>search_common_widget</a:t>
            </a:r>
            <a:r>
              <a:rPr lang="zh-CN" altLang="en-US" sz="1400" dirty="0">
                <a:cs typeface="+mn-ea"/>
                <a:sym typeface="+mn-lt"/>
              </a:rPr>
              <a:t>：搜索框</a:t>
            </a:r>
            <a:endParaRPr lang="zh-CN" altLang="en-US" sz="1400" dirty="0">
              <a:cs typeface="+mn-ea"/>
              <a:sym typeface="+mn-lt"/>
            </a:endParaRPr>
          </a:p>
          <a:p>
            <a:pPr>
              <a:lnSpc>
                <a:spcPct val="150000"/>
              </a:lnSpc>
            </a:pPr>
            <a:r>
              <a:rPr lang="zh-CN" altLang="en-US" sz="1400">
                <a:sym typeface="+mn-ea"/>
              </a:rPr>
              <a:t>custom_check_box_widget：自定义复选框</a:t>
            </a:r>
            <a:endParaRPr lang="zh-CN" altLang="en-US" sz="1400" dirty="0">
              <a:cs typeface="+mn-ea"/>
              <a:sym typeface="+mn-lt"/>
            </a:endParaRPr>
          </a:p>
          <a:p>
            <a:pPr>
              <a:lnSpc>
                <a:spcPct val="150000"/>
              </a:lnSpc>
            </a:pPr>
            <a:r>
              <a:rPr lang="zh-CN" altLang="en-US" sz="1400">
                <a:sym typeface="+mn-ea"/>
              </a:rPr>
              <a:t>pin_yin_text_edit_controller：自定义输入框控制器</a:t>
            </a:r>
            <a:endParaRPr lang="zh-CN" altLang="en-US" sz="1400" dirty="0">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394398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项目的公共组件</a:t>
            </a:r>
            <a:r>
              <a:rPr lang="en-US" altLang="zh-CN" sz="2400">
                <a:cs typeface="+mn-ea"/>
                <a:sym typeface="+mn-lt"/>
              </a:rPr>
              <a:t>-</a:t>
            </a:r>
            <a:r>
              <a:rPr lang="en-US" altLang="zh-CN" sz="2400"/>
              <a:t>Widget</a:t>
            </a:r>
            <a:r>
              <a:rPr lang="zh-CN" altLang="en-US" sz="2400"/>
              <a:t>类</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48525" y="154357"/>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139065" y="3348990"/>
            <a:ext cx="7431405" cy="738505"/>
          </a:xfrm>
          <a:prstGeom prst="rect">
            <a:avLst/>
          </a:prstGeom>
        </p:spPr>
        <p:txBody>
          <a:bodyPr vert="horz" wrap="square" lIns="0" tIns="0" rIns="0" bIns="0">
            <a:spAutoFit/>
          </a:bodyPr>
          <a:lstStyle/>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598285" y="154305"/>
            <a:ext cx="4854575" cy="2619375"/>
          </a:xfrm>
          <a:prstGeom prst="rect">
            <a:avLst/>
          </a:prstGeom>
        </p:spPr>
      </p:pic>
      <p:sp>
        <p:nvSpPr>
          <p:cNvPr id="80" name="矩形: 圆角 13"/>
          <p:cNvSpPr/>
          <p:nvPr/>
        </p:nvSpPr>
        <p:spPr>
          <a:xfrm>
            <a:off x="140335" y="880110"/>
            <a:ext cx="379984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pic>
        <p:nvPicPr>
          <p:cNvPr id="3" name="图片 2" descr="WeChatd1a986f7d7997cde07ce9d0b4c8e5a09"/>
          <p:cNvPicPr>
            <a:picLocks noChangeAspect="1"/>
          </p:cNvPicPr>
          <p:nvPr/>
        </p:nvPicPr>
        <p:blipFill>
          <a:blip r:embed="rId12"/>
          <a:stretch>
            <a:fillRect/>
          </a:stretch>
        </p:blipFill>
        <p:spPr>
          <a:xfrm>
            <a:off x="2680335" y="1534795"/>
            <a:ext cx="2352675" cy="1264920"/>
          </a:xfrm>
          <a:prstGeom prst="rect">
            <a:avLst/>
          </a:prstGeom>
        </p:spPr>
      </p:pic>
      <p:sp>
        <p:nvSpPr>
          <p:cNvPr id="4" name="文本框 3"/>
          <p:cNvSpPr txBox="1"/>
          <p:nvPr/>
        </p:nvSpPr>
        <p:spPr>
          <a:xfrm>
            <a:off x="130175" y="1913890"/>
            <a:ext cx="2540000" cy="506730"/>
          </a:xfrm>
          <a:prstGeom prst="rect">
            <a:avLst/>
          </a:prstGeom>
          <a:noFill/>
        </p:spPr>
        <p:txBody>
          <a:bodyPr wrap="square" rtlCol="0" anchor="t">
            <a:spAutoFit/>
            <a:scene3d>
              <a:camera prst="orthographicFront"/>
              <a:lightRig rig="threePt" dir="t"/>
            </a:scene3d>
          </a:bodyPr>
          <a:p>
            <a:pPr>
              <a:lnSpc>
                <a:spcPct val="150000"/>
              </a:lnSpc>
            </a:pP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common_line: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分割线</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 name="文本框 5"/>
          <p:cNvSpPr txBox="1"/>
          <p:nvPr/>
        </p:nvSpPr>
        <p:spPr>
          <a:xfrm>
            <a:off x="130175" y="2882900"/>
            <a:ext cx="428498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custom_bottom_dialog：底部弹窗组件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140335" y="3350260"/>
            <a:ext cx="6311265" cy="1198880"/>
          </a:xfrm>
          <a:prstGeom prst="rect">
            <a:avLst/>
          </a:prstGeom>
          <a:noFill/>
        </p:spPr>
        <p:txBody>
          <a:bodyPr wrap="square" rtlCol="0" anchor="t">
            <a:spAutoFit/>
          </a:bodyPr>
          <a:p>
            <a:pPr>
              <a:lnSpc>
                <a:spcPct val="150000"/>
              </a:lnSpc>
            </a:pPr>
            <a:r>
              <a:rPr lang="zh-CN" altLang="en-US" sz="1600" dirty="0">
                <a:solidFill>
                  <a:schemeClr val="tx1">
                    <a:lumMod val="75000"/>
                    <a:lumOff val="25000"/>
                  </a:schemeClr>
                </a:solidFill>
                <a:cs typeface="+mn-ea"/>
                <a:sym typeface="+mn-lt"/>
              </a:rPr>
              <a:t>列表弹窗：String </a:t>
            </a:r>
            <a:r>
              <a:rPr lang="en-US" altLang="zh-CN" sz="1600" dirty="0">
                <a:solidFill>
                  <a:schemeClr val="tx1">
                    <a:lumMod val="75000"/>
                    <a:lumOff val="25000"/>
                  </a:schemeClr>
                </a:solidFill>
                <a:cs typeface="+mn-ea"/>
                <a:sym typeface="+mn-lt"/>
              </a:rPr>
              <a:t>value</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(await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CustomBottomDialog.showCustomBottomListDialog(</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                context, itemList)) ??</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t>
            </a:r>
            <a:endParaRPr lang="zh-CN" altLang="en-US" sz="1600"/>
          </a:p>
        </p:txBody>
      </p:sp>
      <p:pic>
        <p:nvPicPr>
          <p:cNvPr id="8" name="图片 7" descr="WeChat0416492fafa477894131d530bf9f3795"/>
          <p:cNvPicPr>
            <a:picLocks noChangeAspect="1"/>
          </p:cNvPicPr>
          <p:nvPr/>
        </p:nvPicPr>
        <p:blipFill>
          <a:blip r:embed="rId13"/>
          <a:stretch>
            <a:fillRect/>
          </a:stretch>
        </p:blipFill>
        <p:spPr>
          <a:xfrm>
            <a:off x="894715" y="4655185"/>
            <a:ext cx="3520440" cy="2202815"/>
          </a:xfrm>
          <a:prstGeom prst="rect">
            <a:avLst/>
          </a:prstGeom>
        </p:spPr>
      </p:pic>
      <p:sp>
        <p:nvSpPr>
          <p:cNvPr id="9" name="文本框 8"/>
          <p:cNvSpPr txBox="1"/>
          <p:nvPr/>
        </p:nvSpPr>
        <p:spPr>
          <a:xfrm>
            <a:off x="6073140" y="3462655"/>
            <a:ext cx="6118860" cy="1076325"/>
          </a:xfrm>
          <a:prstGeom prst="rect">
            <a:avLst/>
          </a:prstGeom>
          <a:noFill/>
        </p:spPr>
        <p:txBody>
          <a:bodyPr wrap="square" rtlCol="0" anchor="t">
            <a:spAutoFit/>
          </a:bodyPr>
          <a:p>
            <a:r>
              <a:rPr lang="zh-CN" altLang="en-US" sz="1600"/>
              <a:t> 时间选择弹窗：CustomBottomDialog(cutOffToday: true).showBottomDateDialog(context,</a:t>
            </a:r>
            <a:endParaRPr lang="zh-CN" altLang="en-US" sz="1600"/>
          </a:p>
          <a:p>
            <a:r>
              <a:rPr lang="zh-CN" altLang="en-US" sz="1600"/>
              <a:t>            (value, start, end)</a:t>
            </a:r>
            <a:r>
              <a:rPr lang="en-US" altLang="zh-CN" sz="1600"/>
              <a:t> {});</a:t>
            </a:r>
            <a:endParaRPr lang="en-US" altLang="zh-CN" sz="1600"/>
          </a:p>
          <a:p>
            <a:r>
              <a:rPr lang="zh-CN" altLang="en-US" sz="1600"/>
              <a:t>注：使用到了flutter_datetime_picker。</a:t>
            </a:r>
            <a:endParaRPr lang="zh-CN" altLang="en-US" sz="1600"/>
          </a:p>
        </p:txBody>
      </p:sp>
      <p:pic>
        <p:nvPicPr>
          <p:cNvPr id="10" name="图片 9" descr="WeChat122ff6d613ca65c0bab5a9e6c2320f68"/>
          <p:cNvPicPr>
            <a:picLocks noChangeAspect="1"/>
          </p:cNvPicPr>
          <p:nvPr/>
        </p:nvPicPr>
        <p:blipFill>
          <a:blip r:embed="rId14"/>
          <a:stretch>
            <a:fillRect/>
          </a:stretch>
        </p:blipFill>
        <p:spPr>
          <a:xfrm>
            <a:off x="5837555" y="4805045"/>
            <a:ext cx="3357880" cy="1902460"/>
          </a:xfrm>
          <a:prstGeom prst="rect">
            <a:avLst/>
          </a:prstGeom>
        </p:spPr>
      </p:pic>
      <p:pic>
        <p:nvPicPr>
          <p:cNvPr id="2" name="图片 1" descr="WeChat72db31bf6aafc859c949193bc46f6f41"/>
          <p:cNvPicPr>
            <a:picLocks noChangeAspect="1"/>
          </p:cNvPicPr>
          <p:nvPr/>
        </p:nvPicPr>
        <p:blipFill>
          <a:blip r:embed="rId15"/>
          <a:stretch>
            <a:fillRect/>
          </a:stretch>
        </p:blipFill>
        <p:spPr>
          <a:xfrm>
            <a:off x="9337040" y="4805045"/>
            <a:ext cx="2757805" cy="19030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fill="hold"/>
                                        <p:tgtEl>
                                          <p:spTgt spid="80"/>
                                        </p:tgtEl>
                                        <p:attrNameLst>
                                          <p:attrName>ppt_x</p:attrName>
                                        </p:attrNameLst>
                                      </p:cBhvr>
                                      <p:tavLst>
                                        <p:tav tm="0">
                                          <p:val>
                                            <p:strVal val="#ppt_x"/>
                                          </p:val>
                                        </p:tav>
                                        <p:tav tm="100000">
                                          <p:val>
                                            <p:strVal val="#ppt_x"/>
                                          </p:val>
                                        </p:tav>
                                      </p:tavLst>
                                    </p:anim>
                                    <p:anim calcmode="lin" valueType="num">
                                      <p:cBhvr additive="base">
                                        <p:cTn id="23"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500" fill="hold">
                                          <p:stCondLst>
                                            <p:cond delay="0"/>
                                          </p:stCondLst>
                                        </p:cTn>
                                        <p:tgtEl>
                                          <p:spTgt spid="3"/>
                                        </p:tgtEl>
                                        <p:attrNameLst>
                                          <p:attrName>style.visibility</p:attrName>
                                        </p:attrNameLst>
                                      </p:cBhvr>
                                      <p:to>
                                        <p:strVal val="visible"/>
                                      </p:to>
                                    </p:set>
                                    <p:animEffect transition="in" filter="box(i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linds(horizontal)">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checkerboard(across)">
                                      <p:cBhvr>
                                        <p:cTn id="62" dur="500"/>
                                        <p:tgtEl>
                                          <p:spTgt spid="10"/>
                                        </p:tgtEl>
                                      </p:cBhvr>
                                    </p:animEffect>
                                  </p:childTnLst>
                                </p:cTn>
                              </p:par>
                              <p:par>
                                <p:cTn id="63" presetID="4" presetClass="entr" presetSubtype="16" fill="hold" nodeType="withEffect">
                                  <p:stCondLst>
                                    <p:cond delay="0"/>
                                  </p:stCondLst>
                                  <p:childTnLst>
                                    <p:set>
                                      <p:cBhvr>
                                        <p:cTn id="64" dur="500" fill="hold">
                                          <p:stCondLst>
                                            <p:cond delay="0"/>
                                          </p:stCondLst>
                                        </p:cTn>
                                        <p:tgtEl>
                                          <p:spTgt spid="2"/>
                                        </p:tgtEl>
                                        <p:attrNameLst>
                                          <p:attrName>style.visibility</p:attrName>
                                        </p:attrNameLst>
                                      </p:cBhvr>
                                      <p:to>
                                        <p:strVal val="visible"/>
                                      </p:to>
                                    </p:set>
                                    <p:animEffect transition="in" filter="box(in)">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4" grpId="0"/>
      <p:bldP spid="6" grpId="0"/>
      <p:bldP spid="7" grpId="0"/>
      <p:bldP spid="9" grpId="0"/>
      <p:bldP spid="8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36855" y="5361305"/>
            <a:ext cx="5038725" cy="3689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number_text_input_formatter：输入小数限制</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742430" y="154305"/>
            <a:ext cx="5149215" cy="3021965"/>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36855" y="1534795"/>
            <a:ext cx="577469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custom_network_image：带缓存功能的图片加载组件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4" name="图片 3" descr="WeChatf7ff7e5ec84c5137dafc841b1fdbbed6"/>
          <p:cNvPicPr>
            <a:picLocks noChangeAspect="1"/>
          </p:cNvPicPr>
          <p:nvPr/>
        </p:nvPicPr>
        <p:blipFill>
          <a:blip r:embed="rId12"/>
          <a:stretch>
            <a:fillRect/>
          </a:stretch>
        </p:blipFill>
        <p:spPr>
          <a:xfrm>
            <a:off x="282575" y="2348230"/>
            <a:ext cx="4225925" cy="1026795"/>
          </a:xfrm>
          <a:prstGeom prst="rect">
            <a:avLst/>
          </a:prstGeom>
        </p:spPr>
      </p:pic>
      <p:sp>
        <p:nvSpPr>
          <p:cNvPr id="5" name="文本框 4"/>
          <p:cNvSpPr txBox="1"/>
          <p:nvPr/>
        </p:nvSpPr>
        <p:spPr>
          <a:xfrm>
            <a:off x="236855" y="3482340"/>
            <a:ext cx="3714115"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empty_data_widget：空数据视图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d38f869eb4fc653b325f74406163464"/>
          <p:cNvPicPr>
            <a:picLocks noChangeAspect="1"/>
          </p:cNvPicPr>
          <p:nvPr/>
        </p:nvPicPr>
        <p:blipFill>
          <a:blip r:embed="rId13"/>
          <a:stretch>
            <a:fillRect/>
          </a:stretch>
        </p:blipFill>
        <p:spPr>
          <a:xfrm>
            <a:off x="282575" y="3989070"/>
            <a:ext cx="2560955" cy="1364615"/>
          </a:xfrm>
          <a:prstGeom prst="rect">
            <a:avLst/>
          </a:prstGeom>
        </p:spPr>
      </p:pic>
      <p:pic>
        <p:nvPicPr>
          <p:cNvPr id="7" name="图片 6" descr="WeChat14eb4d216b70611a6777d8388b0954ea"/>
          <p:cNvPicPr>
            <a:picLocks noChangeAspect="1"/>
          </p:cNvPicPr>
          <p:nvPr/>
        </p:nvPicPr>
        <p:blipFill>
          <a:blip r:embed="rId14"/>
          <a:stretch>
            <a:fillRect/>
          </a:stretch>
        </p:blipFill>
        <p:spPr>
          <a:xfrm>
            <a:off x="3000375" y="3989070"/>
            <a:ext cx="2678430" cy="1364615"/>
          </a:xfrm>
          <a:prstGeom prst="rect">
            <a:avLst/>
          </a:prstGeom>
        </p:spPr>
      </p:pic>
      <p:sp>
        <p:nvSpPr>
          <p:cNvPr id="8" name="文本框 7"/>
          <p:cNvSpPr txBox="1"/>
          <p:nvPr/>
        </p:nvSpPr>
        <p:spPr>
          <a:xfrm>
            <a:off x="6073140" y="3175635"/>
            <a:ext cx="5284470" cy="506730"/>
          </a:xfrm>
          <a:prstGeom prst="rect">
            <a:avLst/>
          </a:prstGeom>
          <a:noFill/>
        </p:spPr>
        <p:txBody>
          <a:bodyPr wrap="squar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operate_gesture_widget：自定义直线视图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9" name="图片 8" descr="WeChat262975150a5659d7f80435ff966e3e85"/>
          <p:cNvPicPr>
            <a:picLocks noChangeAspect="1"/>
          </p:cNvPicPr>
          <p:nvPr/>
        </p:nvPicPr>
        <p:blipFill>
          <a:blip r:embed="rId15"/>
          <a:stretch>
            <a:fillRect/>
          </a:stretch>
        </p:blipFill>
        <p:spPr>
          <a:xfrm>
            <a:off x="6182995" y="5361305"/>
            <a:ext cx="3886200" cy="923925"/>
          </a:xfrm>
          <a:prstGeom prst="rect">
            <a:avLst/>
          </a:prstGeom>
        </p:spPr>
      </p:pic>
      <p:pic>
        <p:nvPicPr>
          <p:cNvPr id="10" name="图片 9" descr="WeChatf88b18c74334af8104ce60ad4ab1b628"/>
          <p:cNvPicPr>
            <a:picLocks noChangeAspect="1"/>
          </p:cNvPicPr>
          <p:nvPr/>
        </p:nvPicPr>
        <p:blipFill>
          <a:blip r:embed="rId16"/>
          <a:stretch>
            <a:fillRect/>
          </a:stretch>
        </p:blipFill>
        <p:spPr>
          <a:xfrm>
            <a:off x="6182995" y="3685540"/>
            <a:ext cx="3787140" cy="1562100"/>
          </a:xfrm>
          <a:prstGeom prst="rect">
            <a:avLst/>
          </a:prstGeom>
        </p:spPr>
      </p:pic>
      <p:pic>
        <p:nvPicPr>
          <p:cNvPr id="12" name="图片 11" descr="WeChat1c042ab6978fa4b216248d1436454bb8"/>
          <p:cNvPicPr>
            <a:picLocks noChangeAspect="1"/>
          </p:cNvPicPr>
          <p:nvPr/>
        </p:nvPicPr>
        <p:blipFill>
          <a:blip r:embed="rId17"/>
          <a:stretch>
            <a:fillRect/>
          </a:stretch>
        </p:blipFill>
        <p:spPr>
          <a:xfrm>
            <a:off x="236855" y="5823585"/>
            <a:ext cx="5572760" cy="923925"/>
          </a:xfrm>
          <a:prstGeom prst="rect">
            <a:avLst/>
          </a:prstGeom>
        </p:spPr>
      </p:pic>
      <p:sp>
        <p:nvSpPr>
          <p:cNvPr id="3" name="文本框 2"/>
          <p:cNvSpPr txBox="1"/>
          <p:nvPr/>
        </p:nvSpPr>
        <p:spPr>
          <a:xfrm>
            <a:off x="236855" y="1957070"/>
            <a:ext cx="3465195" cy="306705"/>
          </a:xfrm>
          <a:prstGeom prst="rect">
            <a:avLst/>
          </a:prstGeom>
          <a:noFill/>
        </p:spPr>
        <p:txBody>
          <a:bodyPr wrap="none" rtlCol="0" anchor="t">
            <a:spAutoFit/>
          </a:bodyPr>
          <a:p>
            <a:pPr algn="l"/>
            <a:r>
              <a:rPr lang="zh-CN" altLang="en-US" sz="1400">
                <a:sym typeface="+mn-ea"/>
              </a:rPr>
              <a:t>基于cached_network_image的二次封装</a:t>
            </a:r>
            <a:endParaRPr lang="zh-CN" altLang="en-US" sz="1400">
              <a:sym typeface="+mn-ea"/>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randombar(horizontal)">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500" fill="hold">
                                          <p:stCondLst>
                                            <p:cond delay="0"/>
                                          </p:stCondLst>
                                        </p:cTn>
                                        <p:tgtEl>
                                          <p:spTgt spid="4"/>
                                        </p:tgtEl>
                                        <p:attrNameLst>
                                          <p:attrName>style.visibility</p:attrName>
                                        </p:attrNameLst>
                                      </p:cBhvr>
                                      <p:to>
                                        <p:strVal val="visible"/>
                                      </p:to>
                                    </p:set>
                                    <p:animEffect transition="in" filter="box(in)">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500" fill="hold">
                                          <p:stCondLst>
                                            <p:cond delay="0"/>
                                          </p:stCondLst>
                                        </p:cTn>
                                        <p:tgtEl>
                                          <p:spTgt spid="6"/>
                                        </p:tgtEl>
                                        <p:attrNameLst>
                                          <p:attrName>style.visibility</p:attrName>
                                        </p:attrNameLst>
                                      </p:cBhvr>
                                      <p:to>
                                        <p:strVal val="visible"/>
                                      </p:to>
                                    </p:set>
                                    <p:animEffect transition="in" filter="diamond(in)">
                                      <p:cBhvr>
                                        <p:cTn id="54" dur="500"/>
                                        <p:tgtEl>
                                          <p:spTgt spid="6"/>
                                        </p:tgtEl>
                                      </p:cBhvr>
                                    </p:animEffect>
                                  </p:childTnLst>
                                </p:cTn>
                              </p:par>
                              <p:par>
                                <p:cTn id="55" presetID="8" presetClass="entr" presetSubtype="16" fill="hold" nodeType="withEffect">
                                  <p:stCondLst>
                                    <p:cond delay="0"/>
                                  </p:stCondLst>
                                  <p:childTnLst>
                                    <p:set>
                                      <p:cBhvr>
                                        <p:cTn id="56" dur="500" fill="hold">
                                          <p:stCondLst>
                                            <p:cond delay="0"/>
                                          </p:stCondLst>
                                        </p:cTn>
                                        <p:tgtEl>
                                          <p:spTgt spid="7"/>
                                        </p:tgtEl>
                                        <p:attrNameLst>
                                          <p:attrName>style.visibility</p:attrName>
                                        </p:attrNameLst>
                                      </p:cBhvr>
                                      <p:to>
                                        <p:strVal val="visible"/>
                                      </p:to>
                                    </p:set>
                                    <p:animEffect transition="in" filter="diamond(in)">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2"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ppt_x"/>
                                          </p:val>
                                        </p:tav>
                                        <p:tav tm="100000">
                                          <p:val>
                                            <p:strVal val="#ppt_x"/>
                                          </p:val>
                                        </p:tav>
                                      </p:tavLst>
                                    </p:anim>
                                    <p:anim calcmode="lin" valueType="num">
                                      <p:cBhvr additive="base">
                                        <p:cTn id="6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500" fill="hold">
                                          <p:stCondLst>
                                            <p:cond delay="0"/>
                                          </p:stCondLst>
                                        </p:cTn>
                                        <p:tgtEl>
                                          <p:spTgt spid="12"/>
                                        </p:tgtEl>
                                        <p:attrNameLst>
                                          <p:attrName>style.visibility</p:attrName>
                                        </p:attrNameLst>
                                      </p:cBhvr>
                                      <p:to>
                                        <p:strVal val="visible"/>
                                      </p:to>
                                    </p:set>
                                    <p:animEffect transition="in" filter="box(i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500" fill="hold">
                                          <p:stCondLst>
                                            <p:cond delay="0"/>
                                          </p:stCondLst>
                                        </p:cTn>
                                        <p:tgtEl>
                                          <p:spTgt spid="10"/>
                                        </p:tgtEl>
                                        <p:attrNameLst>
                                          <p:attrName>style.visibility</p:attrName>
                                        </p:attrNameLst>
                                      </p:cBhvr>
                                      <p:to>
                                        <p:strVal val="visible"/>
                                      </p:to>
                                    </p:set>
                                    <p:animEffect transition="in" filter="diamond(in)">
                                      <p:cBhvr>
                                        <p:cTn id="79" dur="500"/>
                                        <p:tgtEl>
                                          <p:spTgt spid="10"/>
                                        </p:tgtEl>
                                      </p:cBhvr>
                                    </p:animEffect>
                                  </p:childTnLst>
                                </p:cTn>
                              </p:par>
                              <p:par>
                                <p:cTn id="80" presetID="8" presetClass="entr" presetSubtype="16" fill="hold" nodeType="withEffect">
                                  <p:stCondLst>
                                    <p:cond delay="0"/>
                                  </p:stCondLst>
                                  <p:childTnLst>
                                    <p:set>
                                      <p:cBhvr>
                                        <p:cTn id="81" dur="500" fill="hold">
                                          <p:stCondLst>
                                            <p:cond delay="0"/>
                                          </p:stCondLst>
                                        </p:cTn>
                                        <p:tgtEl>
                                          <p:spTgt spid="9"/>
                                        </p:tgtEl>
                                        <p:attrNameLst>
                                          <p:attrName>style.visibility</p:attrName>
                                        </p:attrNameLst>
                                      </p:cBhvr>
                                      <p:to>
                                        <p:strVal val="visible"/>
                                      </p:to>
                                    </p:set>
                                    <p:animEffect transition="in" filter="diamond(in)">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2" grpId="0"/>
      <p:bldP spid="5" grpId="0"/>
      <p:bldP spid="64" grpId="2"/>
      <p:bldP spid="8"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56080"/>
            <a:ext cx="484187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switch_type_widget</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自定义二选一选项视图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3" name="图片 2" descr="WeChat31a074d7809c34ba5393db3804be2046"/>
          <p:cNvPicPr>
            <a:picLocks noChangeAspect="1"/>
          </p:cNvPicPr>
          <p:nvPr/>
        </p:nvPicPr>
        <p:blipFill>
          <a:blip r:embed="rId10"/>
          <a:stretch>
            <a:fillRect/>
          </a:stretch>
        </p:blipFill>
        <p:spPr>
          <a:xfrm>
            <a:off x="366395" y="2143125"/>
            <a:ext cx="3034665" cy="4133215"/>
          </a:xfrm>
          <a:prstGeom prst="rect">
            <a:avLst/>
          </a:prstGeom>
        </p:spPr>
      </p:pic>
      <p:pic>
        <p:nvPicPr>
          <p:cNvPr id="4" name="图片 3" descr="WeChat237e48a5ee8b870e252db54224530784"/>
          <p:cNvPicPr>
            <a:picLocks noChangeAspect="1"/>
          </p:cNvPicPr>
          <p:nvPr/>
        </p:nvPicPr>
        <p:blipFill>
          <a:blip r:embed="rId11"/>
          <a:stretch>
            <a:fillRect/>
          </a:stretch>
        </p:blipFill>
        <p:spPr>
          <a:xfrm>
            <a:off x="366395" y="6338570"/>
            <a:ext cx="3800475" cy="457200"/>
          </a:xfrm>
          <a:prstGeom prst="rect">
            <a:avLst/>
          </a:prstGeom>
        </p:spPr>
      </p:pic>
      <p:sp>
        <p:nvSpPr>
          <p:cNvPr id="5" name="文本框 4"/>
          <p:cNvSpPr txBox="1"/>
          <p:nvPr/>
        </p:nvSpPr>
        <p:spPr>
          <a:xfrm>
            <a:off x="5593715" y="1636395"/>
            <a:ext cx="2994025" cy="506730"/>
          </a:xfrm>
          <a:prstGeom prst="rect">
            <a:avLst/>
          </a:prstGeom>
          <a:noFill/>
        </p:spPr>
        <p:txBody>
          <a:bodyPr wrap="none" rtlCol="0" anchor="t">
            <a:spAutoFit/>
          </a:bodyPr>
          <a:p>
            <a:pPr>
              <a:lnSpc>
                <a:spcPct val="150000"/>
              </a:lnSpc>
            </a:pPr>
            <a:r>
              <a:rPr dirty="0">
                <a:solidFill>
                  <a:schemeClr val="accent1"/>
                </a:solidFill>
                <a:effectLst>
                  <a:outerShdw blurRad="38100" dist="25400" dir="5400000" algn="ctr" rotWithShape="0">
                    <a:srgbClr val="6E747A">
                      <a:alpha val="43000"/>
                      <a:alpha val="43000"/>
                    </a:srgbClr>
                  </a:outerShdw>
                </a:effectLst>
                <a:cs typeface="+mn-ea"/>
                <a:sym typeface="+mn-lt"/>
              </a:rPr>
              <a:t>custom_progress</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：进度条</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607f1c1259626dac11f8a707cc1261e"/>
          <p:cNvPicPr>
            <a:picLocks noChangeAspect="1"/>
          </p:cNvPicPr>
          <p:nvPr/>
        </p:nvPicPr>
        <p:blipFill>
          <a:blip r:embed="rId12"/>
          <a:stretch>
            <a:fillRect/>
          </a:stretch>
        </p:blipFill>
        <p:spPr>
          <a:xfrm>
            <a:off x="5693410" y="2143125"/>
            <a:ext cx="3619500" cy="1047750"/>
          </a:xfrm>
          <a:prstGeom prst="rect">
            <a:avLst/>
          </a:prstGeom>
        </p:spPr>
      </p:pic>
      <p:pic>
        <p:nvPicPr>
          <p:cNvPr id="7" name="图片 6" descr="WeChat2dd03699ce56ca827e584dd2293a2b45"/>
          <p:cNvPicPr>
            <a:picLocks noChangeAspect="1"/>
          </p:cNvPicPr>
          <p:nvPr/>
        </p:nvPicPr>
        <p:blipFill>
          <a:blip r:embed="rId13"/>
          <a:stretch>
            <a:fillRect/>
          </a:stretch>
        </p:blipFill>
        <p:spPr>
          <a:xfrm>
            <a:off x="5693410" y="3325495"/>
            <a:ext cx="3810000" cy="371475"/>
          </a:xfrm>
          <a:prstGeom prst="rect">
            <a:avLst/>
          </a:prstGeom>
        </p:spPr>
      </p:pic>
      <p:sp>
        <p:nvSpPr>
          <p:cNvPr id="8" name="文本框 7"/>
          <p:cNvSpPr txBox="1"/>
          <p:nvPr/>
        </p:nvSpPr>
        <p:spPr>
          <a:xfrm>
            <a:off x="5693410" y="3943350"/>
            <a:ext cx="394144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image_text_checkbox：图文选择框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9" name="图片 8" descr="WeChat056cb9ad22a5bfe3866d0c58bf85c07c"/>
          <p:cNvPicPr>
            <a:picLocks noChangeAspect="1"/>
          </p:cNvPicPr>
          <p:nvPr/>
        </p:nvPicPr>
        <p:blipFill>
          <a:blip r:embed="rId14"/>
          <a:stretch>
            <a:fillRect/>
          </a:stretch>
        </p:blipFill>
        <p:spPr>
          <a:xfrm>
            <a:off x="5693410" y="4311650"/>
            <a:ext cx="5805805" cy="1839595"/>
          </a:xfrm>
          <a:prstGeom prst="rect">
            <a:avLst/>
          </a:prstGeom>
        </p:spPr>
      </p:pic>
      <p:pic>
        <p:nvPicPr>
          <p:cNvPr id="10" name="图片 9" descr="WeChatc0f861e7577ec837716db9ec35f0e283"/>
          <p:cNvPicPr>
            <a:picLocks noChangeAspect="1"/>
          </p:cNvPicPr>
          <p:nvPr/>
        </p:nvPicPr>
        <p:blipFill>
          <a:blip r:embed="rId15"/>
          <a:stretch>
            <a:fillRect/>
          </a:stretch>
        </p:blipFill>
        <p:spPr>
          <a:xfrm>
            <a:off x="5693410" y="6238240"/>
            <a:ext cx="5189220" cy="5575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500" fill="hold">
                                          <p:stCondLst>
                                            <p:cond delay="0"/>
                                          </p:stCondLst>
                                        </p:cTn>
                                        <p:tgtEl>
                                          <p:spTgt spid="3"/>
                                        </p:tgtEl>
                                        <p:attrNameLst>
                                          <p:attrName>style.visibility</p:attrName>
                                        </p:attrNameLst>
                                      </p:cBhvr>
                                      <p:to>
                                        <p:strVal val="visible"/>
                                      </p:to>
                                    </p:set>
                                    <p:animEffect transition="in" filter="box(in)">
                                      <p:cBhvr>
                                        <p:cTn id="29" dur="500"/>
                                        <p:tgtEl>
                                          <p:spTgt spid="3"/>
                                        </p:tgtEl>
                                      </p:cBhvr>
                                    </p:animEffect>
                                  </p:childTnLst>
                                </p:cTn>
                              </p:par>
                              <p:par>
                                <p:cTn id="30" presetID="4" presetClass="entr" presetSubtype="16" fill="hold" nodeType="withEffect">
                                  <p:stCondLst>
                                    <p:cond delay="0"/>
                                  </p:stCondLst>
                                  <p:childTnLst>
                                    <p:set>
                                      <p:cBhvr>
                                        <p:cTn id="31" dur="500"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500" fill="hold">
                                          <p:stCondLst>
                                            <p:cond delay="0"/>
                                          </p:stCondLst>
                                        </p:cTn>
                                        <p:tgtEl>
                                          <p:spTgt spid="6"/>
                                        </p:tgtEl>
                                        <p:attrNameLst>
                                          <p:attrName>style.visibility</p:attrName>
                                        </p:attrNameLst>
                                      </p:cBhvr>
                                      <p:to>
                                        <p:strVal val="visible"/>
                                      </p:to>
                                    </p:set>
                                    <p:animEffect transition="in" filter="diamond(in)">
                                      <p:cBhvr>
                                        <p:cTn id="43" dur="500"/>
                                        <p:tgtEl>
                                          <p:spTgt spid="6"/>
                                        </p:tgtEl>
                                      </p:cBhvr>
                                    </p:animEffect>
                                  </p:childTnLst>
                                </p:cTn>
                              </p:par>
                              <p:par>
                                <p:cTn id="44" presetID="8" presetClass="entr" presetSubtype="16" fill="hold" nodeType="withEffect">
                                  <p:stCondLst>
                                    <p:cond delay="0"/>
                                  </p:stCondLst>
                                  <p:childTnLst>
                                    <p:set>
                                      <p:cBhvr>
                                        <p:cTn id="45" dur="500" fill="hold">
                                          <p:stCondLst>
                                            <p:cond delay="0"/>
                                          </p:stCondLst>
                                        </p:cTn>
                                        <p:tgtEl>
                                          <p:spTgt spid="7"/>
                                        </p:tgtEl>
                                        <p:attrNameLst>
                                          <p:attrName>style.visibility</p:attrName>
                                        </p:attrNameLst>
                                      </p:cBhvr>
                                      <p:to>
                                        <p:strVal val="visible"/>
                                      </p:to>
                                    </p:set>
                                    <p:animEffect transition="in" filter="diamond(i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500" fill="hold">
                                          <p:stCondLst>
                                            <p:cond delay="0"/>
                                          </p:stCondLst>
                                        </p:cTn>
                                        <p:tgtEl>
                                          <p:spTgt spid="9"/>
                                        </p:tgtEl>
                                        <p:attrNameLst>
                                          <p:attrName>style.visibility</p:attrName>
                                        </p:attrNameLst>
                                      </p:cBhvr>
                                      <p:to>
                                        <p:strVal val="visible"/>
                                      </p:to>
                                    </p:set>
                                    <p:animEffect transition="in" filter="diamond(in)">
                                      <p:cBhvr>
                                        <p:cTn id="57" dur="500"/>
                                        <p:tgtEl>
                                          <p:spTgt spid="9"/>
                                        </p:tgtEl>
                                      </p:cBhvr>
                                    </p:animEffect>
                                  </p:childTnLst>
                                </p:cTn>
                              </p:par>
                              <p:par>
                                <p:cTn id="58" presetID="8" presetClass="entr" presetSubtype="16" fill="hold" nodeType="withEffect">
                                  <p:stCondLst>
                                    <p:cond delay="0"/>
                                  </p:stCondLst>
                                  <p:childTnLst>
                                    <p:set>
                                      <p:cBhvr>
                                        <p:cTn id="59" dur="500" fill="hold">
                                          <p:stCondLst>
                                            <p:cond delay="0"/>
                                          </p:stCondLst>
                                        </p:cTn>
                                        <p:tgtEl>
                                          <p:spTgt spid="10"/>
                                        </p:tgtEl>
                                        <p:attrNameLst>
                                          <p:attrName>style.visibility</p:attrName>
                                        </p:attrNameLst>
                                      </p:cBhvr>
                                      <p:to>
                                        <p:strVal val="visible"/>
                                      </p:to>
                                    </p:set>
                                    <p:animEffect transition="in" filter="diamond(in)">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84492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dialog</a:t>
            </a:r>
            <a:r>
              <a:rPr lang="en-US" altLang="zh-CN" dirty="0">
                <a:solidFill>
                  <a:schemeClr val="accent1"/>
                </a:solidFill>
                <a:effectLst>
                  <a:outerShdw blurRad="38100" dist="25400" dir="5400000" algn="ctr" rotWithShape="0">
                    <a:srgbClr val="6E747A">
                      <a:alpha val="43000"/>
                    </a:srgbClr>
                  </a:outerShdw>
                </a:effectLst>
                <a:cs typeface="+mn-ea"/>
                <a:sym typeface="+mn-lt"/>
              </a:rPr>
              <a:t>(info&amp;image)</a:t>
            </a:r>
            <a:r>
              <a:rPr lang="zh-CN" altLang="en-US" dirty="0">
                <a:solidFill>
                  <a:schemeClr val="accent1"/>
                </a:solidFill>
                <a:effectLst>
                  <a:outerShdw blurRad="38100" dist="25400" dir="5400000" algn="ctr" rotWithShape="0">
                    <a:srgbClr val="6E747A">
                      <a:alpha val="43000"/>
                    </a:srgbClr>
                  </a:outerShdw>
                </a:effectLst>
                <a:cs typeface="+mn-ea"/>
                <a:sym typeface="+mn-lt"/>
              </a:rPr>
              <a:t>：对话弹窗组件</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3" name="图片 2" descr="WeChatd90214536072745f360997d6866b75a5"/>
          <p:cNvPicPr>
            <a:picLocks noChangeAspect="1"/>
          </p:cNvPicPr>
          <p:nvPr/>
        </p:nvPicPr>
        <p:blipFill>
          <a:blip r:embed="rId10"/>
          <a:stretch>
            <a:fillRect/>
          </a:stretch>
        </p:blipFill>
        <p:spPr>
          <a:xfrm>
            <a:off x="282575" y="2046605"/>
            <a:ext cx="5323205" cy="1957070"/>
          </a:xfrm>
          <a:prstGeom prst="rect">
            <a:avLst/>
          </a:prstGeom>
        </p:spPr>
      </p:pic>
      <p:pic>
        <p:nvPicPr>
          <p:cNvPr id="4" name="图片 3" descr="WeChata6a6ef3202407be9ab82bbb42a2ad5f7"/>
          <p:cNvPicPr>
            <a:picLocks noChangeAspect="1"/>
          </p:cNvPicPr>
          <p:nvPr/>
        </p:nvPicPr>
        <p:blipFill>
          <a:blip r:embed="rId11"/>
          <a:srcRect t="19887"/>
          <a:stretch>
            <a:fillRect/>
          </a:stretch>
        </p:blipFill>
        <p:spPr>
          <a:xfrm>
            <a:off x="5865495" y="1588135"/>
            <a:ext cx="3350895" cy="2415540"/>
          </a:xfrm>
          <a:prstGeom prst="rect">
            <a:avLst/>
          </a:prstGeom>
        </p:spPr>
      </p:pic>
      <p:pic>
        <p:nvPicPr>
          <p:cNvPr id="5" name="图片 4" descr="WeChat8121afd10ffb6783a328a86bcdb83df0"/>
          <p:cNvPicPr>
            <a:picLocks noChangeAspect="1"/>
          </p:cNvPicPr>
          <p:nvPr/>
        </p:nvPicPr>
        <p:blipFill>
          <a:blip r:embed="rId12"/>
          <a:stretch>
            <a:fillRect/>
          </a:stretch>
        </p:blipFill>
        <p:spPr>
          <a:xfrm>
            <a:off x="282575" y="4105275"/>
            <a:ext cx="5323205" cy="2546985"/>
          </a:xfrm>
          <a:prstGeom prst="rect">
            <a:avLst/>
          </a:prstGeom>
        </p:spPr>
      </p:pic>
      <p:pic>
        <p:nvPicPr>
          <p:cNvPr id="6" name="图片 5" descr="WeChat92493c7590cbf467b71985e334317918"/>
          <p:cNvPicPr>
            <a:picLocks noChangeAspect="1"/>
          </p:cNvPicPr>
          <p:nvPr/>
        </p:nvPicPr>
        <p:blipFill>
          <a:blip r:embed="rId13"/>
          <a:stretch>
            <a:fillRect/>
          </a:stretch>
        </p:blipFill>
        <p:spPr>
          <a:xfrm>
            <a:off x="5865495" y="4104640"/>
            <a:ext cx="3350895" cy="25482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500" fill="hold">
                                          <p:stCondLst>
                                            <p:cond delay="0"/>
                                          </p:stCondLst>
                                        </p:cTn>
                                        <p:tgtEl>
                                          <p:spTgt spid="5"/>
                                        </p:tgtEl>
                                        <p:attrNameLst>
                                          <p:attrName>style.visibility</p:attrName>
                                        </p:attrNameLst>
                                      </p:cBhvr>
                                      <p:to>
                                        <p:strVal val="visible"/>
                                      </p:to>
                                    </p:set>
                                    <p:animEffect transition="in" filter="diamond(in)">
                                      <p:cBhvr>
                                        <p:cTn id="39" dur="500"/>
                                        <p:tgtEl>
                                          <p:spTgt spid="5"/>
                                        </p:tgtEl>
                                      </p:cBhvr>
                                    </p:animEffect>
                                  </p:childTnLst>
                                </p:cTn>
                              </p:par>
                              <p:par>
                                <p:cTn id="40" presetID="8" presetClass="entr" presetSubtype="16" fill="hold" nodeType="withEffect">
                                  <p:stCondLst>
                                    <p:cond delay="0"/>
                                  </p:stCondLst>
                                  <p:childTnLst>
                                    <p:set>
                                      <p:cBhvr>
                                        <p:cTn id="41" dur="500" fill="hold">
                                          <p:stCondLst>
                                            <p:cond delay="0"/>
                                          </p:stCondLst>
                                        </p:cTn>
                                        <p:tgtEl>
                                          <p:spTgt spid="6"/>
                                        </p:tgtEl>
                                        <p:attrNameLst>
                                          <p:attrName>style.visibility</p:attrName>
                                        </p:attrNameLst>
                                      </p:cBhvr>
                                      <p:to>
                                        <p:strVal val="visible"/>
                                      </p:to>
                                    </p:set>
                                    <p:animEffect transition="in" filter="diamond(i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231267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appbar</a:t>
            </a:r>
            <a:r>
              <a:rPr lang="zh-CN" altLang="en-US" dirty="0">
                <a:solidFill>
                  <a:schemeClr val="accent1"/>
                </a:solidFill>
                <a:effectLst>
                  <a:outerShdw blurRad="38100" dist="25400" dir="5400000" algn="ctr" rotWithShape="0">
                    <a:srgbClr val="6E747A">
                      <a:alpha val="43000"/>
                    </a:srgbClr>
                  </a:outerShdw>
                </a:effectLst>
                <a:cs typeface="+mn-ea"/>
                <a:sym typeface="+mn-lt"/>
              </a:rPr>
              <a:t>：App导航栏</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841248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返回各类导航栏：空导航栏、带标题导航栏、带返回键导航栏、自定义导航栏等。</a:t>
            </a:r>
            <a:endParaRPr lang="zh-CN" dirty="0">
              <a:solidFill>
                <a:schemeClr val="tx1">
                  <a:lumMod val="75000"/>
                  <a:lumOff val="25000"/>
                </a:schemeClr>
              </a:solidFill>
              <a:cs typeface="+mn-ea"/>
              <a:sym typeface="+mn-lt"/>
            </a:endParaRPr>
          </a:p>
        </p:txBody>
      </p:sp>
      <p:sp>
        <p:nvSpPr>
          <p:cNvPr id="6" name="文本框 5"/>
          <p:cNvSpPr txBox="1"/>
          <p:nvPr/>
        </p:nvSpPr>
        <p:spPr>
          <a:xfrm>
            <a:off x="282575" y="2326640"/>
            <a:ext cx="3458210"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custom_tab_item：标签栏</a:t>
            </a:r>
            <a:r>
              <a:rPr lang="en-US" altLang="zh-CN" dirty="0">
                <a:solidFill>
                  <a:schemeClr val="accent1"/>
                </a:solidFill>
                <a:effectLst>
                  <a:outerShdw blurRad="38100" dist="25400" dir="5400000" algn="ctr" rotWithShape="0">
                    <a:srgbClr val="6E747A">
                      <a:alpha val="43000"/>
                    </a:srgbClr>
                  </a:outerShdw>
                </a:effectLst>
                <a:cs typeface="+mn-ea"/>
                <a:sym typeface="+mn-lt"/>
              </a:rPr>
              <a:t>item</a:t>
            </a:r>
            <a:endParaRPr lang="en-US" altLang="zh-CN"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7" name="图片 6" descr="WeChat0432ee50d693389931f19307159efa0c"/>
          <p:cNvPicPr>
            <a:picLocks noChangeAspect="1"/>
          </p:cNvPicPr>
          <p:nvPr/>
        </p:nvPicPr>
        <p:blipFill>
          <a:blip r:embed="rId10"/>
          <a:stretch>
            <a:fillRect/>
          </a:stretch>
        </p:blipFill>
        <p:spPr>
          <a:xfrm>
            <a:off x="290830" y="2694940"/>
            <a:ext cx="8413115" cy="473710"/>
          </a:xfrm>
          <a:prstGeom prst="rect">
            <a:avLst/>
          </a:prstGeom>
        </p:spPr>
      </p:pic>
      <p:pic>
        <p:nvPicPr>
          <p:cNvPr id="8" name="图片 7" descr="WeChat2a86fcc7222d42de0994584030eee5a1"/>
          <p:cNvPicPr>
            <a:picLocks noChangeAspect="1"/>
          </p:cNvPicPr>
          <p:nvPr/>
        </p:nvPicPr>
        <p:blipFill>
          <a:blip r:embed="rId11"/>
          <a:stretch>
            <a:fillRect/>
          </a:stretch>
        </p:blipFill>
        <p:spPr>
          <a:xfrm>
            <a:off x="290830" y="3168650"/>
            <a:ext cx="2042795" cy="811530"/>
          </a:xfrm>
          <a:prstGeom prst="rect">
            <a:avLst/>
          </a:prstGeom>
        </p:spPr>
      </p:pic>
      <p:sp>
        <p:nvSpPr>
          <p:cNvPr id="9" name="文本框 8"/>
          <p:cNvSpPr txBox="1"/>
          <p:nvPr/>
        </p:nvSpPr>
        <p:spPr>
          <a:xfrm>
            <a:off x="282575" y="4148455"/>
            <a:ext cx="3093720" cy="368300"/>
          </a:xfrm>
          <a:prstGeom prst="rect">
            <a:avLst/>
          </a:prstGeom>
          <a:noFill/>
        </p:spPr>
        <p:txBody>
          <a:bodyPr wrap="square" rtlCol="0" anchor="t">
            <a:spAutoFit/>
          </a:bodyPr>
          <a:p>
            <a:pPr algn="l"/>
            <a:r>
              <a:rPr lang="zh-CN" altLang="en-US" dirty="0">
                <a:solidFill>
                  <a:schemeClr val="accent1"/>
                </a:solidFill>
                <a:effectLst>
                  <a:outerShdw blurRad="38100" dist="25400" dir="5400000" algn="ctr" rotWithShape="0">
                    <a:srgbClr val="6E747A">
                      <a:alpha val="43000"/>
                    </a:srgbClr>
                  </a:outerShdw>
                </a:effectLst>
                <a:cs typeface="+mn-ea"/>
                <a:sym typeface="+mn-lt"/>
              </a:rPr>
              <a:t>dots_indicator：加载指示点</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0" name="图片 9" descr="WeChate24f3b62e97ff33bd52c1a0752dad434"/>
          <p:cNvPicPr>
            <a:picLocks noChangeAspect="1"/>
          </p:cNvPicPr>
          <p:nvPr/>
        </p:nvPicPr>
        <p:blipFill>
          <a:blip r:embed="rId12"/>
          <a:stretch>
            <a:fillRect/>
          </a:stretch>
        </p:blipFill>
        <p:spPr>
          <a:xfrm>
            <a:off x="282575" y="4516755"/>
            <a:ext cx="6115685" cy="426085"/>
          </a:xfrm>
          <a:prstGeom prst="rect">
            <a:avLst/>
          </a:prstGeom>
        </p:spPr>
      </p:pic>
      <p:pic>
        <p:nvPicPr>
          <p:cNvPr id="11" name="图片 10" descr="WeChat44b5bf6d7c3a642240b4c543cc6f6538"/>
          <p:cNvPicPr>
            <a:picLocks noChangeAspect="1"/>
          </p:cNvPicPr>
          <p:nvPr/>
        </p:nvPicPr>
        <p:blipFill>
          <a:blip r:embed="rId13"/>
          <a:stretch>
            <a:fillRect/>
          </a:stretch>
        </p:blipFill>
        <p:spPr>
          <a:xfrm>
            <a:off x="6501130" y="4516755"/>
            <a:ext cx="1842135" cy="426085"/>
          </a:xfrm>
          <a:prstGeom prst="rect">
            <a:avLst/>
          </a:prstGeom>
        </p:spPr>
      </p:pic>
      <p:sp>
        <p:nvSpPr>
          <p:cNvPr id="12" name="文本框 11"/>
          <p:cNvSpPr txBox="1"/>
          <p:nvPr/>
        </p:nvSpPr>
        <p:spPr>
          <a:xfrm>
            <a:off x="290830" y="4942840"/>
            <a:ext cx="274510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srgbClr>
                  </a:outerShdw>
                </a:effectLst>
                <a:cs typeface="+mn-ea"/>
                <a:sym typeface="+mn-lt"/>
              </a:rPr>
              <a:t>loading_view：加载视图</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3" name="图片 12" descr="WeChat1537c3d74675233e73da66598679d8ad"/>
          <p:cNvPicPr>
            <a:picLocks noChangeAspect="1"/>
          </p:cNvPicPr>
          <p:nvPr/>
        </p:nvPicPr>
        <p:blipFill>
          <a:blip r:embed="rId14"/>
          <a:stretch>
            <a:fillRect/>
          </a:stretch>
        </p:blipFill>
        <p:spPr>
          <a:xfrm>
            <a:off x="2713355" y="5527675"/>
            <a:ext cx="1586230" cy="1229995"/>
          </a:xfrm>
          <a:prstGeom prst="rect">
            <a:avLst/>
          </a:prstGeom>
        </p:spPr>
      </p:pic>
      <p:pic>
        <p:nvPicPr>
          <p:cNvPr id="14" name="图片 13" descr="WeChate656c553cf32b0d18dea1f1aae543082"/>
          <p:cNvPicPr>
            <a:picLocks noChangeAspect="1"/>
          </p:cNvPicPr>
          <p:nvPr/>
        </p:nvPicPr>
        <p:blipFill>
          <a:blip r:embed="rId15"/>
          <a:stretch>
            <a:fillRect/>
          </a:stretch>
        </p:blipFill>
        <p:spPr>
          <a:xfrm>
            <a:off x="282575" y="5527675"/>
            <a:ext cx="2313305" cy="1229995"/>
          </a:xfrm>
          <a:prstGeom prst="rect">
            <a:avLst/>
          </a:prstGeom>
        </p:spPr>
      </p:pic>
      <p:sp>
        <p:nvSpPr>
          <p:cNvPr id="3" name="文本框 2"/>
          <p:cNvSpPr txBox="1"/>
          <p:nvPr/>
        </p:nvSpPr>
        <p:spPr>
          <a:xfrm>
            <a:off x="4920615" y="5015865"/>
            <a:ext cx="5924550"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pin_yin_text_edit_controller：自定义输入框控制器</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15" name="文本框 14"/>
          <p:cNvSpPr txBox="1"/>
          <p:nvPr/>
        </p:nvSpPr>
        <p:spPr>
          <a:xfrm>
            <a:off x="5015230" y="5443220"/>
            <a:ext cx="3328035" cy="337185"/>
          </a:xfrm>
          <a:prstGeom prst="rect">
            <a:avLst/>
          </a:prstGeom>
          <a:noFill/>
        </p:spPr>
        <p:txBody>
          <a:bodyPr wrap="square" rtlCol="0" anchor="t">
            <a:spAutoFit/>
          </a:bodyPr>
          <a:p>
            <a:r>
              <a:rPr lang="zh-CN" altLang="en-US" sz="1600"/>
              <a:t>解决iOS输入拼音时乱码问题</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500" fill="hold">
                                          <p:stCondLst>
                                            <p:cond delay="0"/>
                                          </p:stCondLst>
                                        </p:cTn>
                                        <p:tgtEl>
                                          <p:spTgt spid="7"/>
                                        </p:tgtEl>
                                        <p:attrNameLst>
                                          <p:attrName>style.visibility</p:attrName>
                                        </p:attrNameLst>
                                      </p:cBhvr>
                                      <p:to>
                                        <p:strVal val="visible"/>
                                      </p:to>
                                    </p:set>
                                    <p:animEffect transition="in" filter="box(in)">
                                      <p:cBhvr>
                                        <p:cTn id="41" dur="500"/>
                                        <p:tgtEl>
                                          <p:spTgt spid="7"/>
                                        </p:tgtEl>
                                      </p:cBhvr>
                                    </p:animEffect>
                                  </p:childTnLst>
                                </p:cTn>
                              </p:par>
                              <p:par>
                                <p:cTn id="42" presetID="8" presetClass="entr" presetSubtype="16" fill="hold" nodeType="withEffect">
                                  <p:stCondLst>
                                    <p:cond delay="0"/>
                                  </p:stCondLst>
                                  <p:childTnLst>
                                    <p:set>
                                      <p:cBhvr>
                                        <p:cTn id="43" dur="500" fill="hold">
                                          <p:stCondLst>
                                            <p:cond delay="0"/>
                                          </p:stCondLst>
                                        </p:cTn>
                                        <p:tgtEl>
                                          <p:spTgt spid="8"/>
                                        </p:tgtEl>
                                        <p:attrNameLst>
                                          <p:attrName>style.visibility</p:attrName>
                                        </p:attrNameLst>
                                      </p:cBhvr>
                                      <p:to>
                                        <p:strVal val="visible"/>
                                      </p:to>
                                    </p:set>
                                    <p:animEffect transition="in" filter="diamond(in)">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500" fill="hold">
                                          <p:stCondLst>
                                            <p:cond delay="0"/>
                                          </p:stCondLst>
                                        </p:cTn>
                                        <p:tgtEl>
                                          <p:spTgt spid="10"/>
                                        </p:tgtEl>
                                        <p:attrNameLst>
                                          <p:attrName>style.visibility</p:attrName>
                                        </p:attrNameLst>
                                      </p:cBhvr>
                                      <p:to>
                                        <p:strVal val="visible"/>
                                      </p:to>
                                    </p:set>
                                    <p:animEffect transition="in" filter="box(in)">
                                      <p:cBhvr>
                                        <p:cTn id="55" dur="500"/>
                                        <p:tgtEl>
                                          <p:spTgt spid="10"/>
                                        </p:tgtEl>
                                      </p:cBhvr>
                                    </p:animEffect>
                                  </p:childTnLst>
                                </p:cTn>
                              </p:par>
                              <p:par>
                                <p:cTn id="56" presetID="4" presetClass="entr" presetSubtype="16" fill="hold" nodeType="withEffect">
                                  <p:stCondLst>
                                    <p:cond delay="0"/>
                                  </p:stCondLst>
                                  <p:childTnLst>
                                    <p:set>
                                      <p:cBhvr>
                                        <p:cTn id="57" dur="500" fill="hold">
                                          <p:stCondLst>
                                            <p:cond delay="0"/>
                                          </p:stCondLst>
                                        </p:cTn>
                                        <p:tgtEl>
                                          <p:spTgt spid="11"/>
                                        </p:tgtEl>
                                        <p:attrNameLst>
                                          <p:attrName>style.visibility</p:attrName>
                                        </p:attrNameLst>
                                      </p:cBhvr>
                                      <p:to>
                                        <p:strVal val="visible"/>
                                      </p:to>
                                    </p:set>
                                    <p:animEffect transition="in" filter="box(i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500" fill="hold">
                                          <p:stCondLst>
                                            <p:cond delay="0"/>
                                          </p:stCondLst>
                                        </p:cTn>
                                        <p:tgtEl>
                                          <p:spTgt spid="14"/>
                                        </p:tgtEl>
                                        <p:attrNameLst>
                                          <p:attrName>style.visibility</p:attrName>
                                        </p:attrNameLst>
                                      </p:cBhvr>
                                      <p:to>
                                        <p:strVal val="visible"/>
                                      </p:to>
                                    </p:set>
                                    <p:animEffect transition="in" filter="box(in)">
                                      <p:cBhvr>
                                        <p:cTn id="69" dur="500"/>
                                        <p:tgtEl>
                                          <p:spTgt spid="14"/>
                                        </p:tgtEl>
                                      </p:cBhvr>
                                    </p:animEffect>
                                  </p:childTnLst>
                                </p:cTn>
                              </p:par>
                              <p:par>
                                <p:cTn id="70" presetID="4" presetClass="entr" presetSubtype="16" fill="hold" nodeType="withEffect">
                                  <p:stCondLst>
                                    <p:cond delay="0"/>
                                  </p:stCondLst>
                                  <p:childTnLst>
                                    <p:set>
                                      <p:cBhvr>
                                        <p:cTn id="71" dur="500"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6" grpId="0"/>
      <p:bldP spid="9" grpId="0"/>
      <p:bldP spid="12" grpId="0"/>
      <p:bldP spid="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379095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search_common_widget</a:t>
            </a:r>
            <a:r>
              <a:rPr lang="zh-CN" altLang="en-US" dirty="0">
                <a:solidFill>
                  <a:schemeClr val="accent1"/>
                </a:solidFill>
                <a:effectLst>
                  <a:outerShdw blurRad="38100" dist="25400" dir="5400000" algn="ctr" rotWithShape="0">
                    <a:srgbClr val="6E747A">
                      <a:alpha val="43000"/>
                    </a:srgbClr>
                  </a:outerShdw>
                </a:effectLst>
                <a:cs typeface="+mn-ea"/>
                <a:sym typeface="+mn-lt"/>
              </a:rPr>
              <a:t>：搜索框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2814955" cy="1814830"/>
          </a:xfrm>
          <a:prstGeom prst="rect">
            <a:avLst/>
          </a:prstGeom>
          <a:noFill/>
        </p:spPr>
        <p:txBody>
          <a:bodyPr wrap="none" rtlCol="0" anchor="t">
            <a:spAutoFit/>
          </a:bodyPr>
          <a:p>
            <a:pPr algn="l"/>
            <a:r>
              <a:rPr lang="zh-CN" sz="1400" dirty="0">
                <a:solidFill>
                  <a:schemeClr val="tx1">
                    <a:lumMod val="75000"/>
                    <a:lumOff val="25000"/>
                  </a:schemeClr>
                </a:solidFill>
                <a:cs typeface="+mn-ea"/>
                <a:sym typeface="+mn-lt"/>
              </a:rPr>
              <a:t>const SearchCommonWidget({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Key? key,</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this.hintText,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this.borderRadius,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this.onFinish,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this.inputFormatters,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this.isAutoSearch,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 : super(key: key);</a:t>
            </a:r>
            <a:endParaRPr lang="zh-CN" sz="1400" dirty="0">
              <a:solidFill>
                <a:schemeClr val="tx1">
                  <a:lumMod val="75000"/>
                  <a:lumOff val="25000"/>
                </a:schemeClr>
              </a:solidFill>
              <a:cs typeface="+mn-ea"/>
              <a:sym typeface="+mn-lt"/>
            </a:endParaRPr>
          </a:p>
        </p:txBody>
      </p:sp>
      <p:sp>
        <p:nvSpPr>
          <p:cNvPr id="3" name="文本框 2"/>
          <p:cNvSpPr txBox="1"/>
          <p:nvPr/>
        </p:nvSpPr>
        <p:spPr>
          <a:xfrm>
            <a:off x="3527425" y="1870075"/>
            <a:ext cx="3683635" cy="1814830"/>
          </a:xfrm>
          <a:prstGeom prst="rect">
            <a:avLst/>
          </a:prstGeom>
          <a:noFill/>
        </p:spPr>
        <p:txBody>
          <a:bodyPr wrap="square" rtlCol="0" anchor="t">
            <a:spAutoFit/>
          </a:bodyPr>
          <a:p>
            <a:r>
              <a:rPr lang="zh-CN" altLang="en-US" sz="1400"/>
              <a:t>调用实例：SearchCommonWidget(</a:t>
            </a:r>
            <a:endParaRPr lang="zh-CN" altLang="en-US" sz="1400"/>
          </a:p>
          <a:p>
            <a:r>
              <a:rPr lang="zh-CN" altLang="en-US" sz="1400"/>
              <a:t>     </a:t>
            </a:r>
            <a:r>
              <a:rPr lang="en-US" altLang="zh-CN" sz="1400"/>
              <a:t>	    </a:t>
            </a:r>
            <a:r>
              <a:rPr lang="zh-CN" altLang="en-US" sz="1400"/>
              <a:t>hintText: 'search'.tr,</a:t>
            </a:r>
            <a:endParaRPr lang="zh-CN" altLang="en-US" sz="1400"/>
          </a:p>
          <a:p>
            <a:r>
              <a:rPr lang="zh-CN" altLang="en-US" sz="1400"/>
              <a:t>     </a:t>
            </a:r>
            <a:r>
              <a:rPr lang="en-US" altLang="zh-CN" sz="1400"/>
              <a:t>               </a:t>
            </a:r>
            <a:r>
              <a:rPr lang="zh-CN" altLang="en-US" sz="1400"/>
              <a:t>borderRadius: 4,</a:t>
            </a:r>
            <a:endParaRPr lang="zh-CN" altLang="en-US" sz="1400"/>
          </a:p>
          <a:p>
            <a:r>
              <a:rPr lang="zh-CN" altLang="en-US" sz="1400"/>
              <a:t>     </a:t>
            </a:r>
            <a:r>
              <a:rPr lang="en-US" altLang="zh-CN" sz="1400"/>
              <a:t>               </a:t>
            </a:r>
            <a:r>
              <a:rPr lang="zh-CN" altLang="en-US" sz="1400"/>
              <a:t>onFinish: (String keyword) {</a:t>
            </a:r>
            <a:endParaRPr lang="zh-CN" altLang="en-US" sz="1400"/>
          </a:p>
          <a:p>
            <a:r>
              <a:rPr lang="zh-CN" altLang="en-US" sz="1400"/>
              <a:t>         </a:t>
            </a:r>
            <a:r>
              <a:rPr lang="en-US" altLang="zh-CN" sz="1400"/>
              <a:t>               xxx</a:t>
            </a:r>
            <a:endParaRPr lang="zh-CN" altLang="en-US" sz="1400"/>
          </a:p>
          <a:p>
            <a:r>
              <a:rPr lang="zh-CN" altLang="en-US" sz="1400"/>
              <a:t>     </a:t>
            </a:r>
            <a:r>
              <a:rPr lang="en-US" altLang="zh-CN" sz="1400"/>
              <a:t>               </a:t>
            </a:r>
            <a:r>
              <a:rPr lang="zh-CN" altLang="en-US" sz="1400"/>
              <a:t>},</a:t>
            </a:r>
            <a:endParaRPr lang="zh-CN" altLang="en-US" sz="1400"/>
          </a:p>
          <a:p>
            <a:r>
              <a:rPr lang="zh-CN" altLang="en-US" sz="1400"/>
              <a:t>     </a:t>
            </a:r>
            <a:r>
              <a:rPr lang="en-US" altLang="zh-CN" sz="1400"/>
              <a:t>               </a:t>
            </a:r>
            <a:r>
              <a:rPr lang="zh-CN" altLang="en-US" sz="1400"/>
              <a:t>isAutoSearch: true,</a:t>
            </a:r>
            <a:endParaRPr lang="zh-CN" altLang="en-US" sz="1400"/>
          </a:p>
          <a:p>
            <a:r>
              <a:rPr lang="en-US" altLang="zh-CN" sz="1400"/>
              <a:t>                </a:t>
            </a:r>
            <a:r>
              <a:rPr lang="zh-CN" altLang="en-US" sz="1400"/>
              <a:t>)</a:t>
            </a:r>
            <a:endParaRPr lang="zh-CN" altLang="en-US" sz="1400"/>
          </a:p>
        </p:txBody>
      </p:sp>
      <p:pic>
        <p:nvPicPr>
          <p:cNvPr id="15" name="图片 14" descr="WeChat58db86e7d9371ca67815d190b5a7c388"/>
          <p:cNvPicPr>
            <a:picLocks noChangeAspect="1"/>
          </p:cNvPicPr>
          <p:nvPr/>
        </p:nvPicPr>
        <p:blipFill>
          <a:blip r:embed="rId10"/>
          <a:stretch>
            <a:fillRect/>
          </a:stretch>
        </p:blipFill>
        <p:spPr>
          <a:xfrm>
            <a:off x="382905" y="3704590"/>
            <a:ext cx="4930140" cy="622300"/>
          </a:xfrm>
          <a:prstGeom prst="rect">
            <a:avLst/>
          </a:prstGeom>
        </p:spPr>
      </p:pic>
      <p:sp>
        <p:nvSpPr>
          <p:cNvPr id="4" name="文本框 3"/>
          <p:cNvSpPr txBox="1"/>
          <p:nvPr/>
        </p:nvSpPr>
        <p:spPr>
          <a:xfrm>
            <a:off x="282575" y="4487545"/>
            <a:ext cx="514032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custom_check_box_widget：自定义复选框</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6" name="文本框 5"/>
          <p:cNvSpPr txBox="1"/>
          <p:nvPr/>
        </p:nvSpPr>
        <p:spPr>
          <a:xfrm>
            <a:off x="290830" y="4838700"/>
            <a:ext cx="3335020" cy="2030095"/>
          </a:xfrm>
          <a:prstGeom prst="rect">
            <a:avLst/>
          </a:prstGeom>
          <a:noFill/>
        </p:spPr>
        <p:txBody>
          <a:bodyPr wrap="square" rtlCol="0" anchor="t">
            <a:spAutoFit/>
          </a:bodyPr>
          <a:p>
            <a:r>
              <a:rPr lang="zh-CN" altLang="en-US" sz="1400"/>
              <a:t>const CustomCheckboxWidget({</a:t>
            </a:r>
            <a:endParaRPr lang="zh-CN" altLang="en-US" sz="1400"/>
          </a:p>
          <a:p>
            <a:r>
              <a:rPr lang="zh-CN" altLang="en-US" sz="1400"/>
              <a:t>    Key? key,</a:t>
            </a:r>
            <a:endParaRPr lang="zh-CN" altLang="en-US" sz="1400"/>
          </a:p>
          <a:p>
            <a:r>
              <a:rPr lang="zh-CN" altLang="en-US" sz="1400"/>
              <a:t>    this.strokeWidth = 1.0,</a:t>
            </a:r>
            <a:endParaRPr lang="zh-CN" altLang="en-US" sz="1400"/>
          </a:p>
          <a:p>
            <a:r>
              <a:rPr lang="zh-CN" altLang="en-US" sz="1400"/>
              <a:t>    this.value = false,</a:t>
            </a:r>
            <a:endParaRPr lang="zh-CN" altLang="en-US" sz="1400"/>
          </a:p>
          <a:p>
            <a:r>
              <a:rPr lang="zh-CN" altLang="en-US" sz="1400"/>
              <a:t>    this.strokeColor = Colors.white,</a:t>
            </a:r>
            <a:endParaRPr lang="zh-CN" altLang="en-US" sz="1400"/>
          </a:p>
          <a:p>
            <a:r>
              <a:rPr lang="zh-CN" altLang="en-US" sz="1400"/>
              <a:t>    this.fillColor = kMainBlue,</a:t>
            </a:r>
            <a:endParaRPr lang="zh-CN" altLang="en-US" sz="1400"/>
          </a:p>
          <a:p>
            <a:r>
              <a:rPr lang="zh-CN" altLang="en-US" sz="1400"/>
              <a:t>    this.radius = 1.0,</a:t>
            </a:r>
            <a:endParaRPr lang="zh-CN" altLang="en-US" sz="1400"/>
          </a:p>
          <a:p>
            <a:r>
              <a:rPr lang="zh-CN" altLang="en-US" sz="1400"/>
              <a:t>    this.onChanged,</a:t>
            </a:r>
            <a:endParaRPr lang="zh-CN" altLang="en-US" sz="1400"/>
          </a:p>
          <a:p>
            <a:r>
              <a:rPr lang="zh-CN" altLang="en-US" sz="1400"/>
              <a:t>  }) : super(key: key);</a:t>
            </a:r>
            <a:endParaRPr lang="zh-CN" altLang="en-US" sz="1400"/>
          </a:p>
        </p:txBody>
      </p:sp>
      <p:sp>
        <p:nvSpPr>
          <p:cNvPr id="7" name="文本框 6"/>
          <p:cNvSpPr txBox="1"/>
          <p:nvPr/>
        </p:nvSpPr>
        <p:spPr>
          <a:xfrm>
            <a:off x="3527425" y="4855845"/>
            <a:ext cx="3791585" cy="1599565"/>
          </a:xfrm>
          <a:prstGeom prst="rect">
            <a:avLst/>
          </a:prstGeom>
          <a:noFill/>
        </p:spPr>
        <p:txBody>
          <a:bodyPr wrap="square" rtlCol="0" anchor="t">
            <a:spAutoFit/>
          </a:bodyPr>
          <a:p>
            <a:r>
              <a:rPr lang="zh-CN" altLang="en-US" sz="1400">
                <a:sym typeface="+mn-ea"/>
              </a:rPr>
              <a:t>调用实例：CustomCheckboxWidget(</a:t>
            </a:r>
            <a:endParaRPr lang="zh-CN" altLang="en-US" sz="1400">
              <a:sym typeface="+mn-ea"/>
            </a:endParaRPr>
          </a:p>
          <a:p>
            <a:r>
              <a:rPr lang="zh-CN" altLang="en-US" sz="1400"/>
              <a:t>                  value: </a:t>
            </a:r>
            <a:r>
              <a:rPr lang="en-US" altLang="zh-CN" sz="1400"/>
              <a:t>false</a:t>
            </a:r>
            <a:r>
              <a:rPr lang="zh-CN" altLang="en-US" sz="1400"/>
              <a:t>,</a:t>
            </a:r>
            <a:endParaRPr lang="zh-CN" altLang="en-US" sz="1400"/>
          </a:p>
          <a:p>
            <a:r>
              <a:rPr lang="zh-CN" altLang="en-US" sz="1400"/>
              <a:t>                  radius: 1,</a:t>
            </a:r>
            <a:endParaRPr lang="zh-CN" altLang="en-US" sz="1400"/>
          </a:p>
          <a:p>
            <a:r>
              <a:rPr lang="zh-CN" altLang="en-US" sz="1400"/>
              <a:t>                  onChanged: (bool value) {</a:t>
            </a:r>
            <a:endParaRPr lang="zh-CN" altLang="en-US" sz="1400"/>
          </a:p>
          <a:p>
            <a:r>
              <a:rPr lang="zh-CN" altLang="en-US" sz="1400"/>
              <a:t>                 </a:t>
            </a:r>
            <a:r>
              <a:rPr lang="en-US" altLang="zh-CN" sz="1400"/>
              <a:t>	xxx</a:t>
            </a:r>
            <a:r>
              <a:rPr lang="zh-CN" altLang="en-US" sz="1400"/>
              <a:t>                  </a:t>
            </a:r>
            <a:endParaRPr lang="zh-CN" altLang="en-US" sz="1400"/>
          </a:p>
          <a:p>
            <a:r>
              <a:rPr lang="en-US" altLang="zh-CN" sz="1400"/>
              <a:t>	      </a:t>
            </a:r>
            <a:r>
              <a:rPr lang="zh-CN" altLang="en-US" sz="1400"/>
              <a:t>},</a:t>
            </a:r>
            <a:endParaRPr lang="zh-CN" altLang="en-US" sz="1400"/>
          </a:p>
          <a:p>
            <a:r>
              <a:rPr lang="zh-CN" altLang="en-US" sz="1400"/>
              <a:t>                ),</a:t>
            </a:r>
            <a:endParaRPr lang="zh-CN" altLang="en-US" sz="1400"/>
          </a:p>
        </p:txBody>
      </p:sp>
      <p:pic>
        <p:nvPicPr>
          <p:cNvPr id="8" name="图片 7" descr="WeChatfcbc061a7527ed74d2ef6b580f6b2e17"/>
          <p:cNvPicPr>
            <a:picLocks noChangeAspect="1"/>
          </p:cNvPicPr>
          <p:nvPr/>
        </p:nvPicPr>
        <p:blipFill>
          <a:blip r:embed="rId11"/>
          <a:stretch>
            <a:fillRect/>
          </a:stretch>
        </p:blipFill>
        <p:spPr>
          <a:xfrm>
            <a:off x="7898765" y="5071110"/>
            <a:ext cx="995045" cy="1022350"/>
          </a:xfrm>
          <a:prstGeom prst="rect">
            <a:avLst/>
          </a:prstGeom>
        </p:spPr>
      </p:pic>
      <p:pic>
        <p:nvPicPr>
          <p:cNvPr id="9" name="图片 8" descr="WeChatc707e4b76edd07f14ee01c354dac8a68"/>
          <p:cNvPicPr>
            <a:picLocks noChangeAspect="1"/>
          </p:cNvPicPr>
          <p:nvPr/>
        </p:nvPicPr>
        <p:blipFill>
          <a:blip r:embed="rId12"/>
          <a:stretch>
            <a:fillRect/>
          </a:stretch>
        </p:blipFill>
        <p:spPr>
          <a:xfrm>
            <a:off x="9042400" y="5071745"/>
            <a:ext cx="1038225" cy="102171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4" presetClass="entr" presetSubtype="16" fill="hold" grpId="0" nodeType="withEffect">
                                  <p:stCondLst>
                                    <p:cond delay="0"/>
                                  </p:stCondLst>
                                  <p:childTnLst>
                                    <p:set>
                                      <p:cBhvr>
                                        <p:cTn id="32" dur="500" fill="hold">
                                          <p:stCondLst>
                                            <p:cond delay="0"/>
                                          </p:stCondLst>
                                        </p:cTn>
                                        <p:tgtEl>
                                          <p:spTgt spid="3"/>
                                        </p:tgtEl>
                                        <p:attrNameLst>
                                          <p:attrName>style.visibility</p:attrName>
                                        </p:attrNameLst>
                                      </p:cBhvr>
                                      <p:to>
                                        <p:strVal val="visible"/>
                                      </p:to>
                                    </p:set>
                                    <p:animEffect transition="in" filter="box(i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500" fill="hold">
                                          <p:stCondLst>
                                            <p:cond delay="0"/>
                                          </p:stCondLst>
                                        </p:cTn>
                                        <p:tgtEl>
                                          <p:spTgt spid="15"/>
                                        </p:tgtEl>
                                        <p:attrNameLst>
                                          <p:attrName>style.visibility</p:attrName>
                                        </p:attrNameLst>
                                      </p:cBhvr>
                                      <p:to>
                                        <p:strVal val="visible"/>
                                      </p:to>
                                    </p:set>
                                    <p:animEffect transition="in" filter="diamond(i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500" fill="hold">
                                          <p:stCondLst>
                                            <p:cond delay="0"/>
                                          </p:stCondLst>
                                        </p:cTn>
                                        <p:tgtEl>
                                          <p:spTgt spid="8"/>
                                        </p:tgtEl>
                                        <p:attrNameLst>
                                          <p:attrName>style.visibility</p:attrName>
                                        </p:attrNameLst>
                                      </p:cBhvr>
                                      <p:to>
                                        <p:strVal val="visible"/>
                                      </p:to>
                                    </p:set>
                                    <p:animEffect transition="in" filter="box(in)">
                                      <p:cBhvr>
                                        <p:cTn id="59" dur="500"/>
                                        <p:tgtEl>
                                          <p:spTgt spid="8"/>
                                        </p:tgtEl>
                                      </p:cBhvr>
                                    </p:animEffect>
                                  </p:childTnLst>
                                </p:cTn>
                              </p:par>
                              <p:par>
                                <p:cTn id="60" presetID="4" presetClass="entr" presetSubtype="16" fill="hold" nodeType="withEffect">
                                  <p:stCondLst>
                                    <p:cond delay="0"/>
                                  </p:stCondLst>
                                  <p:childTnLst>
                                    <p:set>
                                      <p:cBhvr>
                                        <p:cTn id="61" dur="500" fill="hold">
                                          <p:stCondLst>
                                            <p:cond delay="0"/>
                                          </p:stCondLst>
                                        </p:cTn>
                                        <p:tgtEl>
                                          <p:spTgt spid="9"/>
                                        </p:tgtEl>
                                        <p:attrNameLst>
                                          <p:attrName>style.visibility</p:attrName>
                                        </p:attrNameLst>
                                      </p:cBhvr>
                                      <p:to>
                                        <p:strVal val="visible"/>
                                      </p:to>
                                    </p:set>
                                    <p:animEffect transition="in" filter="box(in)">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3" grpId="0"/>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工具类：</a:t>
            </a:r>
            <a:endParaRPr lang="en-US" altLang="zh-CN"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sp_utils: </a:t>
            </a:r>
            <a:r>
              <a:rPr lang="zh-CN" altLang="en-US" sz="1600" dirty="0">
                <a:solidFill>
                  <a:schemeClr val="tx1">
                    <a:lumMod val="75000"/>
                    <a:lumOff val="25000"/>
                  </a:schemeClr>
                </a:solidFill>
                <a:cs typeface="+mn-ea"/>
                <a:sym typeface="+mn-lt"/>
              </a:rPr>
              <a:t>轻量级缓存工具类</a:t>
            </a:r>
            <a:endParaRPr lang="zh-CN" altLang="en-US" sz="1600" dirty="0">
              <a:solidFill>
                <a:schemeClr val="tx1">
                  <a:lumMod val="75000"/>
                  <a:lumOff val="25000"/>
                </a:schemeClr>
              </a:solidFill>
              <a:cs typeface="+mn-ea"/>
              <a:sym typeface="+mn-lt"/>
            </a:endParaRPr>
          </a:p>
        </p:txBody>
      </p:sp>
      <p:sp>
        <p:nvSpPr>
          <p:cNvPr id="65" name="矩形 64"/>
          <p:cNvSpPr/>
          <p:nvPr/>
        </p:nvSpPr>
        <p:spPr>
          <a:xfrm>
            <a:off x="5932805" y="4140835"/>
            <a:ext cx="5263515" cy="1846580"/>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拓展类：</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zh-CN" altLang="en-US" sz="1600" dirty="0">
                <a:solidFill>
                  <a:schemeClr val="tx1">
                    <a:lumMod val="75000"/>
                    <a:lumOff val="25000"/>
                  </a:schemeClr>
                </a:solidFill>
                <a:cs typeface="+mn-ea"/>
                <a:sym typeface="+mn-lt"/>
              </a:rPr>
              <a:t>double_extension：</a:t>
            </a:r>
            <a:r>
              <a:rPr lang="en-US" altLang="zh-CN" sz="1600" dirty="0">
                <a:solidFill>
                  <a:schemeClr val="tx1">
                    <a:lumMod val="75000"/>
                    <a:lumOff val="25000"/>
                  </a:schemeClr>
                </a:solidFill>
                <a:cs typeface="+mn-ea"/>
                <a:sym typeface="+mn-lt"/>
              </a:rPr>
              <a:t>double</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textEditCtrl_extension</a:t>
            </a:r>
            <a:r>
              <a:rPr lang="en-US" altLang="zh-CN" sz="1600" dirty="0">
                <a:solidFill>
                  <a:schemeClr val="tx1">
                    <a:lumMod val="75000"/>
                    <a:lumOff val="25000"/>
                  </a:schemeClr>
                </a:solidFill>
                <a:cs typeface="+mn-ea"/>
                <a:sym typeface="+mn-lt"/>
              </a:rPr>
              <a:t>: TextEditingController</a:t>
            </a:r>
            <a:r>
              <a:rPr lang="zh-CN" altLang="en-US" sz="1600" dirty="0">
                <a:solidFill>
                  <a:schemeClr val="tx1">
                    <a:lumMod val="75000"/>
                    <a:lumOff val="25000"/>
                  </a:schemeClr>
                </a:solidFill>
                <a:cs typeface="+mn-ea"/>
                <a:sym typeface="+mn-lt"/>
              </a:rPr>
              <a:t>的拓展</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 calcmode="lin" valueType="num">
                                      <p:cBhvr additive="base">
                                        <p:cTn id="34" dur="500" fill="hold"/>
                                        <p:tgtEl>
                                          <p:spTgt spid="80"/>
                                        </p:tgtEl>
                                        <p:attrNameLst>
                                          <p:attrName>ppt_x</p:attrName>
                                        </p:attrNameLst>
                                      </p:cBhvr>
                                      <p:tavLst>
                                        <p:tav tm="0">
                                          <p:val>
                                            <p:strVal val="#ppt_x"/>
                                          </p:val>
                                        </p:tav>
                                        <p:tav tm="100000">
                                          <p:val>
                                            <p:strVal val="#ppt_x"/>
                                          </p:val>
                                        </p:tav>
                                      </p:tavLst>
                                    </p:anim>
                                    <p:anim calcmode="lin" valueType="num">
                                      <p:cBhvr additive="base">
                                        <p:cTn id="3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18" name="图片 17" descr="觅知网444444444445"/>
          <p:cNvPicPr>
            <a:picLocks noChangeAspect="1"/>
          </p:cNvPicPr>
          <p:nvPr/>
        </p:nvPicPr>
        <p:blipFill>
          <a:blip r:embed="rId5"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55"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strVal val="#ppt_w*0.70"/>
                                          </p:val>
                                        </p:tav>
                                        <p:tav tm="100000">
                                          <p:val>
                                            <p:strVal val="#ppt_w"/>
                                          </p:val>
                                        </p:tav>
                                      </p:tavLst>
                                    </p:anim>
                                    <p:anim calcmode="lin" valueType="num">
                                      <p:cBhvr>
                                        <p:cTn id="23" dur="1000" fill="hold"/>
                                        <p:tgtEl>
                                          <p:spTgt spid="4"/>
                                        </p:tgtEl>
                                        <p:attrNameLst>
                                          <p:attrName>ppt_h</p:attrName>
                                        </p:attrNameLst>
                                      </p:cBhvr>
                                      <p:tavLst>
                                        <p:tav tm="0">
                                          <p:val>
                                            <p:strVal val="#ppt_h"/>
                                          </p:val>
                                        </p:tav>
                                        <p:tav tm="100000">
                                          <p:val>
                                            <p:strVal val="#ppt_h"/>
                                          </p:val>
                                        </p:tav>
                                      </p:tavLst>
                                    </p:anim>
                                    <p:animEffect transition="in" filter="fade">
                                      <p:cBhvr>
                                        <p:cTn id="24" dur="1000"/>
                                        <p:tgtEl>
                                          <p:spTgt spid="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0.70"/>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105535"/>
            <a:chOff x="382291" y="2363229"/>
            <a:chExt cx="2021232" cy="1105535"/>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645160"/>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17295" y="2494914"/>
            <a:ext cx="10141585" cy="2055055"/>
            <a:chOff x="669925" y="2716579"/>
            <a:chExt cx="10850563" cy="1844686"/>
          </a:xfrm>
        </p:grpSpPr>
        <p:sp>
          <p:nvSpPr>
            <p:cNvPr id="66" name="îş1ïḑê"/>
            <p:cNvSpPr txBox="1"/>
            <p:nvPr/>
          </p:nvSpPr>
          <p:spPr bwMode="auto">
            <a:xfrm>
              <a:off x="8489335"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9" name="íśḻíḑé"/>
            <p:cNvSpPr txBox="1"/>
            <p:nvPr/>
          </p:nvSpPr>
          <p:spPr bwMode="auto">
            <a:xfrm>
              <a:off x="8489335"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2" name="ís1ïḑè"/>
            <p:cNvSpPr txBox="1"/>
            <p:nvPr/>
          </p:nvSpPr>
          <p:spPr bwMode="auto">
            <a:xfrm>
              <a:off x="673100"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flutter</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开发能力的提升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5" name="íS1iḋe"/>
            <p:cNvSpPr txBox="1"/>
            <p:nvPr/>
          </p:nvSpPr>
          <p:spPr bwMode="auto">
            <a:xfrm>
              <a:off x="673100"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LB</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工作总结</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30625" y="224663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_controller = Get.put(XXXController());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通过路由管理页面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熟悉代码规范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5"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vertical)">
                                      <p:cBhvr>
                                        <p:cTn id="20" dur="7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5"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0" name="文本框 19"/>
          <p:cNvSpPr txBox="1"/>
          <p:nvPr/>
        </p:nvSpPr>
        <p:spPr>
          <a:xfrm>
            <a:off x="5255347" y="879866"/>
            <a:ext cx="2486923" cy="398780"/>
          </a:xfrm>
          <a:prstGeom prst="rect">
            <a:avLst/>
          </a:prstGeom>
          <a:solidFill>
            <a:srgbClr val="00414D"/>
          </a:solidFill>
          <a:ln>
            <a:noFill/>
          </a:ln>
        </p:spPr>
        <p:txBody>
          <a:bodyPr wrap="square" rtlCol="0">
            <a:spAutoFit/>
          </a:bodyPr>
          <a:lstStyle/>
          <a:p>
            <a:pPr eaLnBrk="1" hangingPunct="1">
              <a:lnSpc>
                <a:spcPct val="100000"/>
              </a:lnSpc>
              <a:spcBef>
                <a:spcPct val="0"/>
              </a:spcBef>
              <a:buFontTx/>
              <a:buNone/>
            </a:pPr>
            <a:r>
              <a:rPr lang="en-US" altLang="zh-CN" sz="2000" dirty="0">
                <a:solidFill>
                  <a:schemeClr val="bg1"/>
                </a:solidFill>
                <a:cs typeface="+mn-ea"/>
                <a:sym typeface="+mn-lt"/>
              </a:rPr>
              <a:t>LB</a:t>
            </a:r>
            <a:r>
              <a:rPr lang="zh-CN" altLang="en-US" sz="2000" dirty="0">
                <a:solidFill>
                  <a:schemeClr val="bg1"/>
                </a:solidFill>
                <a:cs typeface="+mn-ea"/>
                <a:sym typeface="+mn-lt"/>
              </a:rPr>
              <a:t>工作总结</a:t>
            </a:r>
            <a:endParaRPr lang="zh-CN" altLang="en-US" sz="2000" dirty="0">
              <a:solidFill>
                <a:schemeClr val="bg1"/>
              </a:solidFill>
              <a:cs typeface="+mn-ea"/>
              <a:sym typeface="+mn-lt"/>
            </a:endParaRPr>
          </a:p>
        </p:txBody>
      </p:sp>
      <p:sp>
        <p:nvSpPr>
          <p:cNvPr id="4" name="文本框 3"/>
          <p:cNvSpPr txBox="1"/>
          <p:nvPr/>
        </p:nvSpPr>
        <p:spPr>
          <a:xfrm>
            <a:off x="5255260" y="1655445"/>
            <a:ext cx="6816090" cy="2676525"/>
          </a:xfrm>
          <a:prstGeom prst="rect">
            <a:avLst/>
          </a:prstGeom>
          <a:noFill/>
        </p:spPr>
        <p:txBody>
          <a:bodyPr wrap="square" rtlCol="0">
            <a:spAutoFit/>
          </a:bodyPr>
          <a:lstStyle/>
          <a:p>
            <a:pPr algn="l">
              <a:lnSpc>
                <a:spcPct val="200000"/>
              </a:lnSpc>
            </a:pPr>
            <a:r>
              <a:rPr lang="zh-CN" altLang="en-US" sz="1200" kern="0" dirty="0">
                <a:cs typeface="+mn-ea"/>
                <a:sym typeface="+mn-lt"/>
              </a:rPr>
              <a:t>主要负责</a:t>
            </a:r>
            <a:r>
              <a:rPr lang="en-US" altLang="zh-CN" sz="1200" kern="0" dirty="0">
                <a:cs typeface="+mn-ea"/>
                <a:sym typeface="+mn-lt"/>
              </a:rPr>
              <a:t>Order</a:t>
            </a:r>
            <a:r>
              <a:rPr lang="zh-CN" altLang="en-US" sz="1200" kern="0" dirty="0">
                <a:cs typeface="+mn-ea"/>
                <a:sym typeface="+mn-lt"/>
              </a:rPr>
              <a:t>，</a:t>
            </a:r>
            <a:r>
              <a:rPr lang="en-US" altLang="zh-CN" sz="1200" kern="0" dirty="0">
                <a:cs typeface="+mn-ea"/>
                <a:sym typeface="+mn-lt"/>
              </a:rPr>
              <a:t>Protector</a:t>
            </a:r>
            <a:r>
              <a:rPr lang="zh-CN" altLang="en-US" sz="1200" kern="0" dirty="0">
                <a:cs typeface="+mn-ea"/>
                <a:sym typeface="+mn-lt"/>
              </a:rPr>
              <a:t>，Asset的出入金，</a:t>
            </a:r>
            <a:r>
              <a:rPr lang="en-US" altLang="zh-CN" sz="1200" kern="0" dirty="0">
                <a:cs typeface="+mn-ea"/>
                <a:sym typeface="+mn-lt"/>
              </a:rPr>
              <a:t>Sign in&amp;out</a:t>
            </a:r>
            <a:r>
              <a:rPr lang="zh-CN" altLang="en-US" sz="1200" kern="0" dirty="0">
                <a:cs typeface="+mn-ea"/>
                <a:sym typeface="+mn-lt"/>
              </a:rPr>
              <a:t>，</a:t>
            </a:r>
            <a:r>
              <a:rPr lang="en-US" altLang="zh-CN" sz="1200" kern="0" dirty="0">
                <a:cs typeface="+mn-ea"/>
                <a:sym typeface="+mn-lt"/>
              </a:rPr>
              <a:t>LaunchView</a:t>
            </a:r>
            <a:r>
              <a:rPr lang="zh-CN" altLang="en-US" sz="1200" kern="0" dirty="0">
                <a:cs typeface="+mn-ea"/>
                <a:sym typeface="+mn-lt"/>
              </a:rPr>
              <a:t>，</a:t>
            </a:r>
            <a:r>
              <a:rPr lang="en-US" altLang="zh-CN" sz="1200" kern="0" dirty="0">
                <a:cs typeface="+mn-ea"/>
                <a:sym typeface="+mn-lt"/>
              </a:rPr>
              <a:t>WebSocket</a:t>
            </a:r>
            <a:r>
              <a:rPr lang="zh-CN" altLang="en-US" sz="1200" kern="0" dirty="0">
                <a:cs typeface="+mn-ea"/>
                <a:sym typeface="+mn-lt"/>
              </a:rPr>
              <a:t>的断线重连的处理。</a:t>
            </a:r>
            <a:endParaRPr lang="zh-CN" altLang="en-US" sz="1200" kern="0" dirty="0">
              <a:cs typeface="+mn-ea"/>
              <a:sym typeface="+mn-lt"/>
            </a:endParaRPr>
          </a:p>
          <a:p>
            <a:pPr algn="l">
              <a:lnSpc>
                <a:spcPct val="200000"/>
              </a:lnSpc>
            </a:pPr>
            <a:r>
              <a:rPr lang="zh-CN" altLang="en-US" sz="1200" kern="0" dirty="0">
                <a:cs typeface="+mn-ea"/>
                <a:sym typeface="+mn-lt"/>
              </a:rPr>
              <a:t>Little Bee的页面和接口对接的任务中，主要做的是Order模块以及Asset的出入金，Order模块主要有列表、详情、实时报价、Order Close、Order Remove、Order Modify、Add Price Alert、获取Symbol信息后的联动处理；</a:t>
            </a:r>
            <a:r>
              <a:rPr lang="en-US" altLang="zh-CN" sz="1200" kern="0" dirty="0">
                <a:cs typeface="+mn-ea"/>
                <a:sym typeface="+mn-lt"/>
              </a:rPr>
              <a:t>Protector</a:t>
            </a:r>
            <a:r>
              <a:rPr lang="zh-CN" altLang="en-US" sz="1200" kern="0" dirty="0">
                <a:cs typeface="+mn-ea"/>
                <a:sym typeface="+mn-lt"/>
              </a:rPr>
              <a:t>，即Order&amp;Trade的底部信息栏，也存在于</a:t>
            </a:r>
            <a:r>
              <a:rPr lang="en-US" altLang="zh-CN" sz="1200" kern="0" dirty="0">
                <a:cs typeface="+mn-ea"/>
                <a:sym typeface="+mn-lt"/>
              </a:rPr>
              <a:t>Trade</a:t>
            </a:r>
            <a:r>
              <a:rPr lang="zh-CN" altLang="en-US" sz="1200" kern="0" dirty="0">
                <a:cs typeface="+mn-ea"/>
                <a:sym typeface="+mn-lt"/>
              </a:rPr>
              <a:t>下单页。开发期间，有对Protector做输入联动的处理，通过添加启动页实现项目启动的配置初始化，对EventBus的监听做销毁处理，以及对MTToken失效重连的处理。</a:t>
            </a:r>
            <a:endParaRPr lang="zh-CN" altLang="en-US" sz="1200" kern="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01625"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27.xml><?xml version="1.0" encoding="utf-8"?>
<p:tagLst xmlns:p="http://schemas.openxmlformats.org/presentationml/2006/main">
  <p:tag name="PA" val="v5.2.9"/>
</p:tagLst>
</file>

<file path=ppt/tags/tag128.xml><?xml version="1.0" encoding="utf-8"?>
<p:tagLst xmlns:p="http://schemas.openxmlformats.org/presentationml/2006/main">
  <p:tag name="PA" val="v5.2.9"/>
</p:tagLst>
</file>

<file path=ppt/tags/tag129.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30.xml><?xml version="1.0" encoding="utf-8"?>
<p:tagLst xmlns:p="http://schemas.openxmlformats.org/presentationml/2006/main">
  <p:tag name="PA" val="v5.2.9"/>
</p:tagLst>
</file>

<file path=ppt/tags/tag131.xml><?xml version="1.0" encoding="utf-8"?>
<p:tagLst xmlns:p="http://schemas.openxmlformats.org/presentationml/2006/main">
  <p:tag name="PA" val="v5.2.9"/>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PA" val="v5.2.9"/>
</p:tagLst>
</file>

<file path=ppt/tags/tag134.xml><?xml version="1.0" encoding="utf-8"?>
<p:tagLst xmlns:p="http://schemas.openxmlformats.org/presentationml/2006/main">
  <p:tag name="PA" val="v5.2.9"/>
</p:tagLst>
</file>

<file path=ppt/tags/tag135.xml><?xml version="1.0" encoding="utf-8"?>
<p:tagLst xmlns:p="http://schemas.openxmlformats.org/presentationml/2006/main">
  <p:tag name="PA" val="v5.2.9"/>
</p:tagLst>
</file>

<file path=ppt/tags/tag136.xml><?xml version="1.0" encoding="utf-8"?>
<p:tagLst xmlns:p="http://schemas.openxmlformats.org/presentationml/2006/main">
  <p:tag name="PA" val="v5.2.9"/>
</p:tagLst>
</file>

<file path=ppt/tags/tag137.xml><?xml version="1.0" encoding="utf-8"?>
<p:tagLst xmlns:p="http://schemas.openxmlformats.org/presentationml/2006/main">
  <p:tag name="PA" val="v5.2.9"/>
</p:tagLst>
</file>

<file path=ppt/tags/tag138.xml><?xml version="1.0" encoding="utf-8"?>
<p:tagLst xmlns:p="http://schemas.openxmlformats.org/presentationml/2006/main">
  <p:tag name="PA" val="v5.2.9"/>
</p:tagLst>
</file>

<file path=ppt/tags/tag139.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40.xml><?xml version="1.0" encoding="utf-8"?>
<p:tagLst xmlns:p="http://schemas.openxmlformats.org/presentationml/2006/main">
  <p:tag name="PA" val="v5.2.9"/>
</p:tagLst>
</file>

<file path=ppt/tags/tag141.xml><?xml version="1.0" encoding="utf-8"?>
<p:tagLst xmlns:p="http://schemas.openxmlformats.org/presentationml/2006/main">
  <p:tag name="PA" val="v5.2.9"/>
</p:tagLst>
</file>

<file path=ppt/tags/tag142.xml><?xml version="1.0" encoding="utf-8"?>
<p:tagLst xmlns:p="http://schemas.openxmlformats.org/presentationml/2006/main">
  <p:tag name="PA" val="v5.2.9"/>
</p:tagLst>
</file>

<file path=ppt/tags/tag143.xml><?xml version="1.0" encoding="utf-8"?>
<p:tagLst xmlns:p="http://schemas.openxmlformats.org/presentationml/2006/main">
  <p:tag name="PA" val="v5.2.9"/>
</p:tagLst>
</file>

<file path=ppt/tags/tag144.xml><?xml version="1.0" encoding="utf-8"?>
<p:tagLst xmlns:p="http://schemas.openxmlformats.org/presentationml/2006/main">
  <p:tag name="PA" val="v5.2.9"/>
</p:tagLst>
</file>

<file path=ppt/tags/tag145.xml><?xml version="1.0" encoding="utf-8"?>
<p:tagLst xmlns:p="http://schemas.openxmlformats.org/presentationml/2006/main">
  <p:tag name="PA" val="v5.2.9"/>
</p:tagLst>
</file>

<file path=ppt/tags/tag146.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6724</Words>
  <Application>WPS 演示</Application>
  <PresentationFormat>宽屏</PresentationFormat>
  <Paragraphs>532</Paragraphs>
  <Slides>48</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48</vt:i4>
      </vt:variant>
    </vt:vector>
  </HeadingPairs>
  <TitlesOfParts>
    <vt:vector size="65" baseType="lpstr">
      <vt:lpstr>Arial</vt:lpstr>
      <vt:lpstr>方正书宋_GBK</vt:lpstr>
      <vt:lpstr>Wingdings</vt:lpstr>
      <vt:lpstr>微软雅黑</vt:lpstr>
      <vt:lpstr>汉仪旗黑</vt:lpstr>
      <vt:lpstr>Times New Roman</vt:lpstr>
      <vt:lpstr>宋体</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haojenny</cp:lastModifiedBy>
  <cp:revision>38</cp:revision>
  <dcterms:created xsi:type="dcterms:W3CDTF">2023-05-11T15:29:34Z</dcterms:created>
  <dcterms:modified xsi:type="dcterms:W3CDTF">2023-05-11T15:29:34Z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2052-2.5.0.4070</vt:lpwstr>
  </property>
  <property fmtid="{D5CDD505-2E9C-101B-9397-08002B2CF9AE}" pid="3" name="ICV">
    <vt:lpwstr>28D20F6354B0A13179BF5564DE359162</vt:lpwstr>
  </property>
</Properties>
</file>